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4" r:id="rId2"/>
    <p:sldId id="256" r:id="rId3"/>
    <p:sldId id="268" r:id="rId4"/>
    <p:sldId id="271" r:id="rId5"/>
    <p:sldId id="269" r:id="rId6"/>
    <p:sldId id="266" r:id="rId7"/>
    <p:sldId id="267" r:id="rId8"/>
    <p:sldId id="272" r:id="rId9"/>
    <p:sldId id="273" r:id="rId10"/>
    <p:sldId id="275" r:id="rId11"/>
    <p:sldId id="270"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snapToObjects="1">
      <p:cViewPr varScale="1">
        <p:scale>
          <a:sx n="124" d="100"/>
          <a:sy n="124" d="100"/>
        </p:scale>
        <p:origin x="1824" y="1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0738" y="4155141"/>
            <a:ext cx="7542212" cy="1013012"/>
          </a:xfrm>
        </p:spPr>
        <p:txBody>
          <a:bodyPr anchor="b" anchorCtr="0">
            <a:noAutofit/>
          </a:bodyPr>
          <a:lstStyle/>
          <a:p>
            <a:r>
              <a:rPr lang="en-US" smtClean="0"/>
              <a:t>Click to edit Master title style</a:t>
            </a:r>
            <a:endParaRPr/>
          </a:p>
        </p:txBody>
      </p:sp>
      <p:sp>
        <p:nvSpPr>
          <p:cNvPr id="3" name="Subtitle 2"/>
          <p:cNvSpPr>
            <a:spLocks noGrp="1"/>
          </p:cNvSpPr>
          <p:nvPr>
            <p:ph type="subTitle" idx="1"/>
          </p:nvPr>
        </p:nvSpPr>
        <p:spPr>
          <a:xfrm>
            <a:off x="820738" y="5230906"/>
            <a:ext cx="7542212" cy="1030942"/>
          </a:xfrm>
        </p:spPr>
        <p:txBody>
          <a:bodyPr/>
          <a:lstStyle>
            <a:lvl1pPr marL="0" indent="0" algn="ctr">
              <a:spcBef>
                <a:spcPct val="30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5/18/17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pic>
        <p:nvPicPr>
          <p:cNvPr id="7" name="Picture 6" descr="MoleculeTracer.png"/>
          <p:cNvPicPr>
            <a:picLocks noChangeAspect="1"/>
          </p:cNvPicPr>
          <p:nvPr/>
        </p:nvPicPr>
        <p:blipFill>
          <a:blip r:embed="rId2"/>
          <a:stretch>
            <a:fillRect/>
          </a:stretch>
        </p:blipFill>
        <p:spPr>
          <a:xfrm>
            <a:off x="1674019" y="224679"/>
            <a:ext cx="5795963" cy="394337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3962399"/>
            <a:ext cx="7585710" cy="672353"/>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101957" y="457200"/>
            <a:ext cx="2940087" cy="2940087"/>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vert="horz" lIns="91440" tIns="45720" rIns="91440" bIns="45720" rtlCol="0">
            <a:normAutofit/>
          </a:bodyPr>
          <a:lstStyle>
            <a:lvl1pPr marL="0" indent="0" algn="l" defTabSz="914400" rtl="0" eaLnBrk="1" latinLnBrk="0" hangingPunct="1">
              <a:spcBef>
                <a:spcPts val="2000"/>
              </a:spcBef>
              <a:buFontTx/>
              <a:buNone/>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77240" y="4639235"/>
            <a:ext cx="7585710" cy="1371600"/>
          </a:xfrm>
        </p:spPr>
        <p:txBody>
          <a:bodyPr vert="horz" lIns="91440" tIns="45720" rIns="91440" bIns="45720" rtlCol="0">
            <a:normAutofit/>
          </a:bodyPr>
          <a:lstStyle>
            <a:lvl1pPr marL="0" indent="0" algn="ctr">
              <a:spcBef>
                <a:spcPts val="0"/>
              </a:spcBef>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70BA1CFD-BFF0-48BC-9BA5-4974D7A6AB15}" type="datetimeFigureOut">
              <a:rPr lang="en-US" smtClean="0"/>
              <a:t>5/18/17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5/18/17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5" y="416859"/>
            <a:ext cx="1940859" cy="5607424"/>
          </a:xfrm>
        </p:spPr>
        <p:txBody>
          <a:bodyPr vert="eaVert" anchor="ctr" anchorCtr="0"/>
          <a:lstStyle/>
          <a:p>
            <a:r>
              <a:rPr lang="en-US" smtClean="0"/>
              <a:t>Click to edit Master title style</a:t>
            </a:r>
            <a:endParaRPr/>
          </a:p>
        </p:txBody>
      </p:sp>
      <p:sp>
        <p:nvSpPr>
          <p:cNvPr id="3" name="Vertical Text Placeholder 2"/>
          <p:cNvSpPr>
            <a:spLocks noGrp="1"/>
          </p:cNvSpPr>
          <p:nvPr>
            <p:ph type="body" orient="vert" idx="1"/>
          </p:nvPr>
        </p:nvSpPr>
        <p:spPr>
          <a:xfrm>
            <a:off x="820737" y="414015"/>
            <a:ext cx="6144839" cy="5610268"/>
          </a:xfrm>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5/18/17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5/18/17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0737" y="1219013"/>
            <a:ext cx="7542213" cy="1958975"/>
          </a:xfrm>
        </p:spPr>
        <p:txBody>
          <a:bodyPr vert="horz" lIns="91440" tIns="45720" rIns="91440" bIns="45720" rtlCol="0" anchor="b" anchorCtr="0">
            <a:noAutofit/>
          </a:bodyPr>
          <a:lstStyle>
            <a:lvl1pPr algn="ctr" defTabSz="914400" rtl="0" eaLnBrk="1" latinLnBrk="0" hangingPunct="1">
              <a:spcBef>
                <a:spcPct val="0"/>
              </a:spcBef>
              <a:buNone/>
              <a:defRPr sz="52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820737" y="3224213"/>
            <a:ext cx="7542213" cy="1500187"/>
          </a:xfrm>
        </p:spPr>
        <p:txBody>
          <a:bodyPr vert="horz" lIns="91440" tIns="45720" rIns="91440" bIns="45720" rtlCol="0">
            <a:normAutofit/>
          </a:bodyPr>
          <a:lstStyle>
            <a:lvl1pPr marL="0" indent="0" algn="ctr" defTabSz="914400" rtl="0" eaLnBrk="1" latinLnBrk="0" hangingPunct="1">
              <a:spcBef>
                <a:spcPts val="3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70BA1CFD-BFF0-48BC-9BA5-4974D7A6AB15}" type="datetimeFigureOut">
              <a:rPr lang="en-US" smtClean="0"/>
              <a:t>5/18/17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p>
            <a:r>
              <a:rPr lang="en-US" smtClean="0"/>
              <a:t>Click to edit Master title style</a:t>
            </a:r>
            <a:endParaRPr/>
          </a:p>
        </p:txBody>
      </p:sp>
      <p:sp>
        <p:nvSpPr>
          <p:cNvPr id="3" name="Content Placeholder 2"/>
          <p:cNvSpPr>
            <a:spLocks noGrp="1"/>
          </p:cNvSpPr>
          <p:nvPr>
            <p:ph sz="half" idx="1"/>
          </p:nvPr>
        </p:nvSpPr>
        <p:spPr>
          <a:xfrm>
            <a:off x="779462" y="1892301"/>
            <a:ext cx="3657600" cy="3975100"/>
          </a:xfrm>
        </p:spPr>
        <p:txBody>
          <a:bodyPr>
            <a:normAutofit/>
          </a:bodyPr>
          <a:lstStyle>
            <a:lvl1pPr>
              <a:defRPr sz="2000"/>
            </a:lvl1pPr>
            <a:lvl2pPr>
              <a:defRPr sz="1800"/>
            </a:lvl2pPr>
            <a:lvl3pPr>
              <a:defRPr sz="1800"/>
            </a:lvl3pPr>
            <a:lvl4pPr>
              <a:defRPr sz="1800"/>
            </a:lvl4pPr>
            <a:lvl5pPr>
              <a:defRPr sz="1800"/>
            </a:lvl5pPr>
            <a:lvl6pPr marL="2173288" indent="-344488">
              <a:defRPr sz="1800"/>
            </a:lvl6pPr>
            <a:lvl7pPr marL="2173288" indent="-344488">
              <a:defRPr sz="1800"/>
            </a:lvl7pPr>
            <a:lvl8pPr marL="2173288" indent="-344488">
              <a:defRPr sz="1800"/>
            </a:lvl8pPr>
            <a:lvl9pPr marL="2173288" indent="-344488">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Content Placeholder 3"/>
          <p:cNvSpPr>
            <a:spLocks noGrp="1"/>
          </p:cNvSpPr>
          <p:nvPr>
            <p:ph sz="half" idx="2"/>
          </p:nvPr>
        </p:nvSpPr>
        <p:spPr>
          <a:xfrm>
            <a:off x="4703763" y="1892301"/>
            <a:ext cx="3657600" cy="3975100"/>
          </a:xfrm>
        </p:spPr>
        <p:txBody>
          <a:bodyPr>
            <a:normAutofit/>
          </a:bodyPr>
          <a:lstStyle>
            <a:lvl1pPr>
              <a:defRPr sz="2000"/>
            </a:lvl1pPr>
            <a:lvl2pPr>
              <a:defRPr sz="1800"/>
            </a:lvl2pPr>
            <a:lvl3pPr>
              <a:defRPr sz="1800"/>
            </a:lvl3pPr>
            <a:lvl4pPr>
              <a:defRPr sz="1800"/>
            </a:lvl4pPr>
            <a:lvl5pPr>
              <a:defRPr sz="1800"/>
            </a:lvl5pPr>
            <a:lvl6pPr marL="2173288" indent="-344488">
              <a:defRPr sz="1800"/>
            </a:lvl6pPr>
            <a:lvl7pPr marL="2173288" indent="-344488">
              <a:defRPr sz="1800"/>
            </a:lvl7pPr>
            <a:lvl8pPr marL="2173288" indent="-344488">
              <a:defRPr sz="1800"/>
            </a:lvl8pPr>
            <a:lvl9pPr marL="2173288" indent="-344488">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70BA1CFD-BFF0-48BC-9BA5-4974D7A6AB15}" type="datetimeFigureOut">
              <a:rPr lang="en-US" smtClean="0"/>
              <a:t>5/18/17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2"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2" y="2393575"/>
            <a:ext cx="3657600" cy="3473823"/>
          </a:xfrm>
        </p:spPr>
        <p:txBody>
          <a:bodyPr>
            <a:normAutofit/>
          </a:bodyPr>
          <a:lstStyle>
            <a:lvl1pPr>
              <a:defRPr sz="2000"/>
            </a:lvl1pPr>
            <a:lvl2pPr>
              <a:defRPr sz="1800"/>
            </a:lvl2pPr>
            <a:lvl3pPr>
              <a:defRPr sz="1800"/>
            </a:lvl3pPr>
            <a:lvl4pPr>
              <a:defRPr sz="1800"/>
            </a:lvl4pPr>
            <a:lvl5pPr>
              <a:defRPr sz="1800"/>
            </a:lvl5pPr>
            <a:lvl6pPr marL="2173288" indent="-344488">
              <a:defRPr sz="1600"/>
            </a:lvl6pPr>
            <a:lvl7pPr marL="2173288" indent="-344488">
              <a:defRPr sz="1600"/>
            </a:lvl7pPr>
            <a:lvl8pPr marL="2173288" indent="-344488">
              <a:defRPr sz="1600"/>
            </a:lvl8pPr>
            <a:lvl9pPr marL="2173288" indent="-344488">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Text Placeholder 4"/>
          <p:cNvSpPr>
            <a:spLocks noGrp="1"/>
          </p:cNvSpPr>
          <p:nvPr>
            <p:ph type="body" sz="quarter" idx="3"/>
          </p:nvPr>
        </p:nvSpPr>
        <p:spPr>
          <a:xfrm>
            <a:off x="4703763"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3763" y="2393575"/>
            <a:ext cx="3657600" cy="3473823"/>
          </a:xfrm>
        </p:spPr>
        <p:txBody>
          <a:bodyPr>
            <a:normAutofit/>
          </a:bodyPr>
          <a:lstStyle>
            <a:lvl1pPr>
              <a:defRPr sz="2000"/>
            </a:lvl1pPr>
            <a:lvl2pPr>
              <a:defRPr sz="1800"/>
            </a:lvl2pPr>
            <a:lvl3pPr>
              <a:defRPr sz="1800"/>
            </a:lvl3pPr>
            <a:lvl4pPr>
              <a:defRPr sz="1800"/>
            </a:lvl4pPr>
            <a:lvl5pPr>
              <a:defRPr sz="1800"/>
            </a:lvl5pPr>
            <a:lvl6pPr marL="2173288" indent="-344488">
              <a:defRPr sz="1600"/>
            </a:lvl6pPr>
            <a:lvl7pPr marL="2173288" indent="-344488">
              <a:defRPr sz="1600"/>
            </a:lvl7pPr>
            <a:lvl8pPr marL="2173288" indent="-344488">
              <a:defRPr sz="1600"/>
            </a:lvl8pPr>
            <a:lvl9pPr marL="2173288" indent="-344488">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7" name="Date Placeholder 6"/>
          <p:cNvSpPr>
            <a:spLocks noGrp="1"/>
          </p:cNvSpPr>
          <p:nvPr>
            <p:ph type="dt" sz="half" idx="10"/>
          </p:nvPr>
        </p:nvSpPr>
        <p:spPr/>
        <p:txBody>
          <a:bodyPr/>
          <a:lstStyle/>
          <a:p>
            <a:fld id="{70BA1CFD-BFF0-48BC-9BA5-4974D7A6AB15}" type="datetimeFigureOut">
              <a:rPr lang="en-US" smtClean="0"/>
              <a:t>5/18/17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0BA1CFD-BFF0-48BC-9BA5-4974D7A6AB15}" type="datetimeFigureOut">
              <a:rPr lang="en-US" smtClean="0"/>
              <a:t>5/18/17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BA1CFD-BFF0-48BC-9BA5-4974D7A6AB15}" type="datetimeFigureOut">
              <a:rPr lang="en-US" smtClean="0"/>
              <a:t>5/18/17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137160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802393" y="457201"/>
            <a:ext cx="3566160" cy="5410200"/>
          </a:xfrm>
        </p:spPr>
        <p:txBody>
          <a:bodyPr>
            <a:normAutofit/>
          </a:bodyPr>
          <a:lstStyle>
            <a:lvl1pPr>
              <a:defRPr sz="2400"/>
            </a:lvl1pPr>
            <a:lvl2pPr>
              <a:defRPr sz="2200"/>
            </a:lvl2pPr>
            <a:lvl3pPr>
              <a:defRPr sz="2000"/>
            </a:lvl3pPr>
            <a:lvl4pPr>
              <a:defRPr sz="1800"/>
            </a:lvl4pPr>
            <a:lvl5pPr>
              <a:defRPr sz="1800"/>
            </a:lvl5pPr>
            <a:lvl6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6pPr>
            <a:lvl7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7pPr>
            <a:lvl8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8pPr>
            <a:lvl9pPr marL="2173288" indent="-344488">
              <a:defRPr sz="1800" b="1" kern="1200" dirty="0">
                <a:solidFill>
                  <a:schemeClr val="tx1"/>
                </a:solidFill>
                <a:effectLst>
                  <a:outerShdw blurRad="101600" dist="63500" dir="2700000" algn="tl" rotWithShape="0">
                    <a:prstClr val="black">
                      <a:alpha val="75000"/>
                    </a:prstClr>
                  </a:outerShdw>
                </a:effectLst>
                <a:latin typeface="+mn-lt"/>
                <a:ea typeface="+mn-ea"/>
                <a:cs typeface="+mn-cs"/>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779929" y="1828801"/>
            <a:ext cx="3566160" cy="3657600"/>
          </a:xfrm>
        </p:spPr>
        <p:txBody>
          <a:bodyPr>
            <a:normAutofit/>
          </a:bodyPr>
          <a:lstStyle>
            <a:lvl1pPr marL="0" indent="0" algn="ctr">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70BA1CFD-BFF0-48BC-9BA5-4974D7A6AB15}" type="datetimeFigureOut">
              <a:rPr lang="en-US" smtClean="0"/>
              <a:t>5/18/17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
            <a:ext cx="3566160" cy="1371600"/>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266765" y="1676400"/>
            <a:ext cx="2975610" cy="2975610"/>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77240" y="1828800"/>
            <a:ext cx="3566160" cy="3657600"/>
          </a:xfrm>
        </p:spPr>
        <p:txBody>
          <a:bodyPr vert="horz" lIns="91440" tIns="45720" rIns="91440" bIns="45720" rtlCol="0">
            <a:normAutofit/>
          </a:bodyPr>
          <a:lstStyle>
            <a:lvl1pPr marL="0" indent="0" algn="ctr">
              <a:spcBef>
                <a:spcPts val="600"/>
              </a:spcBef>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70BA1CFD-BFF0-48BC-9BA5-4974D7A6AB15}" type="datetimeFigureOut">
              <a:rPr lang="en-US" smtClean="0"/>
              <a:t>5/18/17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2.png"/><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GridOverlay.png"/>
          <p:cNvPicPr>
            <a:picLocks noChangeAspect="1"/>
          </p:cNvPicPr>
          <p:nvPr/>
        </p:nvPicPr>
        <p:blipFill>
          <a:blip r:embed="rId14"/>
          <a:stretch>
            <a:fillRect/>
          </a:stretch>
        </p:blipFill>
        <p:spPr>
          <a:xfrm>
            <a:off x="0" y="0"/>
            <a:ext cx="9144000" cy="6858000"/>
          </a:xfrm>
          <a:prstGeom prst="rect">
            <a:avLst/>
          </a:prstGeom>
          <a:solidFill>
            <a:schemeClr val="bg2">
              <a:lumMod val="60000"/>
              <a:lumOff val="40000"/>
              <a:alpha val="10000"/>
            </a:schemeClr>
          </a:solidFill>
        </p:spPr>
      </p:pic>
      <p:sp>
        <p:nvSpPr>
          <p:cNvPr id="2" name="Title Placeholder 1"/>
          <p:cNvSpPr>
            <a:spLocks noGrp="1"/>
          </p:cNvSpPr>
          <p:nvPr>
            <p:ph type="title"/>
          </p:nvPr>
        </p:nvSpPr>
        <p:spPr>
          <a:xfrm>
            <a:off x="779462" y="107577"/>
            <a:ext cx="7581901" cy="1653988"/>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2" y="1882588"/>
            <a:ext cx="7581901" cy="395343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100">
                <a:solidFill>
                  <a:schemeClr val="tx1">
                    <a:tint val="75000"/>
                  </a:schemeClr>
                </a:solidFill>
                <a:effectLst>
                  <a:outerShdw blurRad="101600" dist="63500" dir="2700000" algn="tl" rotWithShape="0">
                    <a:prstClr val="black">
                      <a:alpha val="75000"/>
                    </a:prstClr>
                  </a:outerShdw>
                </a:effectLst>
              </a:defRPr>
            </a:lvl1pPr>
          </a:lstStyle>
          <a:p>
            <a:fld id="{70BA1CFD-BFF0-48BC-9BA5-4974D7A6AB15}" type="datetimeFigureOut">
              <a:rPr lang="en-US" smtClean="0"/>
              <a:t>5/18/17</a:t>
            </a:fld>
            <a:endParaRPr lang="en-US"/>
          </a:p>
        </p:txBody>
      </p:sp>
      <p:sp>
        <p:nvSpPr>
          <p:cNvPr id="5" name="Footer Placeholder 4"/>
          <p:cNvSpPr>
            <a:spLocks noGrp="1"/>
          </p:cNvSpPr>
          <p:nvPr>
            <p:ph type="ftr" sz="quarter" idx="3"/>
          </p:nvPr>
        </p:nvSpPr>
        <p:spPr>
          <a:xfrm>
            <a:off x="354106" y="6356350"/>
            <a:ext cx="2895600" cy="365125"/>
          </a:xfrm>
          <a:prstGeom prst="rect">
            <a:avLst/>
          </a:prstGeom>
        </p:spPr>
        <p:txBody>
          <a:bodyPr vert="horz" lIns="91440" tIns="45720" rIns="91440" bIns="45720" rtlCol="0" anchor="ctr"/>
          <a:lstStyle>
            <a:lvl1pPr algn="l">
              <a:defRPr sz="1100">
                <a:solidFill>
                  <a:schemeClr val="tx1">
                    <a:tint val="75000"/>
                  </a:schemeClr>
                </a:solidFill>
                <a:effectLst>
                  <a:outerShdw blurRad="101600" dist="63500" dir="2700000" algn="tl" rotWithShape="0">
                    <a:prstClr val="black">
                      <a:alpha val="75000"/>
                    </a:prstClr>
                  </a:outerShdw>
                </a:effectLst>
              </a:defRPr>
            </a:lvl1pPr>
          </a:lstStyle>
          <a:p>
            <a:endParaRPr lang="en-US"/>
          </a:p>
        </p:txBody>
      </p:sp>
      <p:sp>
        <p:nvSpPr>
          <p:cNvPr id="6" name="Slide Number Placeholder 5"/>
          <p:cNvSpPr>
            <a:spLocks noGrp="1"/>
          </p:cNvSpPr>
          <p:nvPr>
            <p:ph type="sldNum" sz="quarter" idx="4"/>
          </p:nvPr>
        </p:nvSpPr>
        <p:spPr>
          <a:xfrm>
            <a:off x="4191000" y="6356350"/>
            <a:ext cx="762000" cy="365125"/>
          </a:xfrm>
          <a:prstGeom prst="rect">
            <a:avLst/>
          </a:prstGeom>
        </p:spPr>
        <p:txBody>
          <a:bodyPr vert="horz" lIns="91440" tIns="45720" rIns="91440" bIns="45720" rtlCol="0" anchor="ctr"/>
          <a:lstStyle>
            <a:lvl1pPr algn="ctr">
              <a:defRPr sz="1100">
                <a:solidFill>
                  <a:schemeClr val="tx1">
                    <a:tint val="75000"/>
                  </a:schemeClr>
                </a:solidFill>
                <a:effectLst>
                  <a:outerShdw blurRad="101600" dist="63500" dir="2700000" algn="tl" rotWithShape="0">
                    <a:prstClr val="black">
                      <a:alpha val="75000"/>
                    </a:prstClr>
                  </a:outerShdw>
                </a:effectLst>
              </a:defRPr>
            </a:lvl1pPr>
          </a:lstStyle>
          <a:p>
            <a:fld id="{D12AA694-00EB-4F4B-AABB-6F50FB178914}"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p:titleStyle>
    <p:bodyStyle>
      <a:lvl1pPr marL="403225" indent="-403225" algn="l" defTabSz="914400" rtl="0" eaLnBrk="1" latinLnBrk="0" hangingPunct="1">
        <a:spcBef>
          <a:spcPts val="2000"/>
        </a:spcBef>
        <a:buFontTx/>
        <a:buBlip>
          <a:blip r:embed="rId15"/>
        </a:buBlip>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806450" indent="-403225" algn="l" defTabSz="914400" rtl="0" eaLnBrk="1" latinLnBrk="0" hangingPunct="1">
        <a:spcBef>
          <a:spcPts val="600"/>
        </a:spcBef>
        <a:buFontTx/>
        <a:buBlip>
          <a:blip r:embed="rId15"/>
        </a:buBlip>
        <a:defRPr sz="2200" b="1" kern="1200">
          <a:solidFill>
            <a:schemeClr val="tx1"/>
          </a:solidFill>
          <a:effectLst>
            <a:outerShdw blurRad="101600" dist="63500" dir="2700000" algn="tl" rotWithShape="0">
              <a:prstClr val="black">
                <a:alpha val="75000"/>
              </a:prstClr>
            </a:outerShdw>
          </a:effectLst>
          <a:latin typeface="+mn-lt"/>
          <a:ea typeface="+mn-ea"/>
          <a:cs typeface="+mn-cs"/>
        </a:defRPr>
      </a:lvl2pPr>
      <a:lvl3pPr marL="1143000" indent="-336550" algn="l" defTabSz="914400" rtl="0" eaLnBrk="1" latinLnBrk="0" hangingPunct="1">
        <a:spcBef>
          <a:spcPts val="600"/>
        </a:spcBef>
        <a:buFontTx/>
        <a:buBlip>
          <a:blip r:embed="rId15"/>
        </a:buBlip>
        <a:defRPr sz="2000" b="1" kern="1200">
          <a:solidFill>
            <a:schemeClr val="tx1"/>
          </a:solidFill>
          <a:effectLst>
            <a:outerShdw blurRad="101600" dist="63500" dir="2700000" algn="tl" rotWithShape="0">
              <a:prstClr val="black">
                <a:alpha val="75000"/>
              </a:prstClr>
            </a:outerShdw>
          </a:effectLst>
          <a:latin typeface="+mn-lt"/>
          <a:ea typeface="+mn-ea"/>
          <a:cs typeface="+mn-cs"/>
        </a:defRPr>
      </a:lvl3pPr>
      <a:lvl4pPr marL="1492250" indent="-3492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4pPr>
      <a:lvl5pPr marL="1828800" indent="-3365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5pPr>
      <a:lvl6pPr marL="2173288"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6pPr>
      <a:lvl7pPr marL="2516188"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7pPr>
      <a:lvl8pPr marL="2860675"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8pPr>
      <a:lvl9pPr marL="3205163" indent="-344488" algn="l" defTabSz="914400" rtl="0" eaLnBrk="1" latinLnBrk="0" hangingPunct="1">
        <a:spcBef>
          <a:spcPct val="20000"/>
        </a:spcBef>
        <a:buFontTx/>
        <a:buBlip>
          <a:blip r:embed="rId15"/>
        </a:buBlip>
        <a:defRPr lang="en-US" sz="1800" b="1" kern="1200" dirty="0">
          <a:solidFill>
            <a:schemeClr val="tx1"/>
          </a:solidFill>
          <a:effectLst>
            <a:outerShdw blurRad="101600" dist="63500" dir="2700000" algn="tl" rotWithShape="0">
              <a:prstClr val="black">
                <a:alpha val="75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9048" y="1142848"/>
            <a:ext cx="8435082" cy="5473709"/>
          </a:xfrm>
        </p:spPr>
        <p:txBody>
          <a:bodyPr/>
          <a:lstStyle/>
          <a:p>
            <a:r>
              <a:rPr lang="en-US" dirty="0" smtClean="0"/>
              <a:t>Draft Proposal was prepared and submitted by </a:t>
            </a:r>
            <a:r>
              <a:rPr lang="en-US" dirty="0" err="1" smtClean="0"/>
              <a:t>S.Kuleshov</a:t>
            </a:r>
            <a:r>
              <a:rPr lang="en-US" dirty="0" smtClean="0"/>
              <a:t> (detector lab director at UTFSM, Valparaiso, Chile) on behalf of the group of Chilean Universities;</a:t>
            </a:r>
          </a:p>
          <a:p>
            <a:pPr lvl="1"/>
            <a:r>
              <a:rPr lang="en-US" dirty="0" smtClean="0"/>
              <a:t>Proposal was discussed and supported by representatives of</a:t>
            </a:r>
          </a:p>
          <a:p>
            <a:pPr lvl="1"/>
            <a:r>
              <a:rPr lang="en-US" dirty="0" smtClean="0"/>
              <a:t>- BNL                     -  EK, CW </a:t>
            </a:r>
          </a:p>
          <a:p>
            <a:pPr lvl="1"/>
            <a:r>
              <a:rPr lang="en-US" dirty="0" smtClean="0"/>
              <a:t>- MEPHI (Russia) </a:t>
            </a:r>
            <a:r>
              <a:rPr lang="mr-IN" dirty="0" smtClean="0"/>
              <a:t>–</a:t>
            </a:r>
            <a:r>
              <a:rPr lang="en-US" dirty="0" smtClean="0"/>
              <a:t> Andrey </a:t>
            </a:r>
            <a:r>
              <a:rPr lang="en-US" dirty="0" err="1" smtClean="0"/>
              <a:t>Brandin</a:t>
            </a:r>
            <a:r>
              <a:rPr lang="en-US" dirty="0" smtClean="0"/>
              <a:t>;</a:t>
            </a:r>
          </a:p>
          <a:p>
            <a:pPr lvl="1"/>
            <a:r>
              <a:rPr lang="en-US" dirty="0" smtClean="0"/>
              <a:t>- IHEP (Russia)     -  Alexei Denisov;</a:t>
            </a:r>
          </a:p>
          <a:p>
            <a:pPr lvl="1"/>
            <a:r>
              <a:rPr lang="en-US" dirty="0" smtClean="0"/>
              <a:t>and our “</a:t>
            </a:r>
            <a:r>
              <a:rPr lang="en-US" smtClean="0"/>
              <a:t>Shashlykfriends</a:t>
            </a:r>
            <a:r>
              <a:rPr lang="en-US" dirty="0" smtClean="0"/>
              <a:t> in all kind of other places</a:t>
            </a:r>
          </a:p>
          <a:p>
            <a:r>
              <a:rPr lang="en-US" dirty="0" smtClean="0"/>
              <a:t>It covers three years period and relies on funding from </a:t>
            </a:r>
            <a:r>
              <a:rPr lang="en-US" dirty="0" err="1" smtClean="0"/>
              <a:t>eIC</a:t>
            </a:r>
            <a:r>
              <a:rPr lang="en-US" dirty="0" smtClean="0"/>
              <a:t> R&amp;D and home sources (~50/50)</a:t>
            </a:r>
            <a:endParaRPr lang="en-US" dirty="0"/>
          </a:p>
        </p:txBody>
      </p:sp>
      <p:sp>
        <p:nvSpPr>
          <p:cNvPr id="6" name="Rectangle 5"/>
          <p:cNvSpPr/>
          <p:nvPr/>
        </p:nvSpPr>
        <p:spPr>
          <a:xfrm>
            <a:off x="0" y="139001"/>
            <a:ext cx="7654247" cy="830997"/>
          </a:xfrm>
          <a:prstGeom prst="rect">
            <a:avLst/>
          </a:prstGeom>
        </p:spPr>
        <p:txBody>
          <a:bodyPr wrap="square">
            <a:spAutoFit/>
          </a:bodyPr>
          <a:lstStyle/>
          <a:p>
            <a:r>
              <a:rPr lang="en-US" sz="2400" dirty="0">
                <a:solidFill>
                  <a:srgbClr val="FF0000"/>
                </a:solidFill>
              </a:rPr>
              <a:t>“</a:t>
            </a:r>
            <a:r>
              <a:rPr lang="en-US" sz="2400" b="1" dirty="0" err="1">
                <a:solidFill>
                  <a:srgbClr val="FF0000"/>
                </a:solidFill>
              </a:rPr>
              <a:t>Shashlyk</a:t>
            </a:r>
            <a:r>
              <a:rPr lang="en-US" sz="2400" b="1" dirty="0">
                <a:solidFill>
                  <a:srgbClr val="FF0000"/>
                </a:solidFill>
              </a:rPr>
              <a:t>” electromagnetic calorimeter with  improved energy, position and timing resolution for </a:t>
            </a:r>
            <a:r>
              <a:rPr lang="en-US" sz="2400" b="1" dirty="0" err="1">
                <a:solidFill>
                  <a:srgbClr val="FF0000"/>
                </a:solidFill>
              </a:rPr>
              <a:t>eIC</a:t>
            </a:r>
            <a:endParaRPr lang="en-US" sz="2400" b="1" dirty="0">
              <a:solidFill>
                <a:srgbClr val="FF0000"/>
              </a:solidFill>
            </a:endParaRPr>
          </a:p>
        </p:txBody>
      </p:sp>
    </p:spTree>
    <p:extLst>
      <p:ext uri="{BB962C8B-B14F-4D97-AF65-F5344CB8AC3E}">
        <p14:creationId xmlns:p14="http://schemas.microsoft.com/office/powerpoint/2010/main" val="11478803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1382" y="2573375"/>
            <a:ext cx="7581901" cy="1653988"/>
          </a:xfrm>
        </p:spPr>
        <p:txBody>
          <a:bodyPr/>
          <a:lstStyle/>
          <a:p>
            <a:r>
              <a:rPr lang="en-US" dirty="0" smtClean="0"/>
              <a:t>The End</a:t>
            </a:r>
            <a:endParaRPr lang="en-US" dirty="0"/>
          </a:p>
        </p:txBody>
      </p:sp>
    </p:spTree>
    <p:extLst>
      <p:ext uri="{BB962C8B-B14F-4D97-AF65-F5344CB8AC3E}">
        <p14:creationId xmlns:p14="http://schemas.microsoft.com/office/powerpoint/2010/main" val="12265242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281" y="107577"/>
            <a:ext cx="7378082" cy="978230"/>
          </a:xfrm>
        </p:spPr>
        <p:txBody>
          <a:bodyPr/>
          <a:lstStyle/>
          <a:p>
            <a:r>
              <a:rPr lang="en-US" sz="3200" dirty="0">
                <a:effectLst/>
              </a:rPr>
              <a:t>Reasons for this R&amp;D: </a:t>
            </a:r>
            <a:br>
              <a:rPr lang="en-US" sz="3200" dirty="0">
                <a:effectLst/>
              </a:rPr>
            </a:br>
            <a:endParaRPr lang="en-US" sz="3200" dirty="0"/>
          </a:p>
        </p:txBody>
      </p:sp>
      <p:sp>
        <p:nvSpPr>
          <p:cNvPr id="3" name="Content Placeholder 2"/>
          <p:cNvSpPr>
            <a:spLocks noGrp="1"/>
          </p:cNvSpPr>
          <p:nvPr>
            <p:ph idx="1"/>
          </p:nvPr>
        </p:nvSpPr>
        <p:spPr>
          <a:xfrm>
            <a:off x="-1" y="553147"/>
            <a:ext cx="9072081" cy="6064132"/>
          </a:xfrm>
        </p:spPr>
        <p:txBody>
          <a:bodyPr>
            <a:normAutofit fontScale="85000" lnSpcReduction="20000"/>
          </a:bodyPr>
          <a:lstStyle/>
          <a:p>
            <a:pPr lvl="0"/>
            <a:r>
              <a:rPr lang="en-US" dirty="0" smtClean="0">
                <a:effectLst/>
              </a:rPr>
              <a:t>Large </a:t>
            </a:r>
            <a:r>
              <a:rPr lang="en-US" dirty="0">
                <a:effectLst/>
              </a:rPr>
              <a:t>scale </a:t>
            </a:r>
            <a:r>
              <a:rPr lang="en-US" dirty="0" err="1" smtClean="0">
                <a:effectLst/>
              </a:rPr>
              <a:t>SiPM</a:t>
            </a:r>
            <a:r>
              <a:rPr lang="en-US" dirty="0" smtClean="0">
                <a:effectLst/>
              </a:rPr>
              <a:t> </a:t>
            </a:r>
            <a:r>
              <a:rPr lang="en-US" dirty="0">
                <a:effectLst/>
              </a:rPr>
              <a:t>production by HAMAMATSU, </a:t>
            </a:r>
            <a:r>
              <a:rPr lang="en-US" dirty="0" err="1">
                <a:effectLst/>
              </a:rPr>
              <a:t>SenSel</a:t>
            </a:r>
            <a:r>
              <a:rPr lang="en-US" dirty="0">
                <a:effectLst/>
              </a:rPr>
              <a:t> and </a:t>
            </a:r>
            <a:r>
              <a:rPr lang="en-US" dirty="0" smtClean="0">
                <a:effectLst/>
              </a:rPr>
              <a:t>other companies </a:t>
            </a:r>
            <a:r>
              <a:rPr lang="en-US" dirty="0">
                <a:effectLst/>
              </a:rPr>
              <a:t>is pushing device prices down. </a:t>
            </a:r>
            <a:r>
              <a:rPr lang="en-US" dirty="0" smtClean="0">
                <a:effectLst/>
              </a:rPr>
              <a:t>Cost as low as</a:t>
            </a:r>
            <a:r>
              <a:rPr lang="en-US" dirty="0" smtClean="0">
                <a:effectLst/>
              </a:rPr>
              <a:t> 5$ </a:t>
            </a:r>
            <a:r>
              <a:rPr lang="en-US" dirty="0">
                <a:effectLst/>
              </a:rPr>
              <a:t>for device with 1-4 mm</a:t>
            </a:r>
            <a:r>
              <a:rPr lang="en-US" baseline="30000" dirty="0">
                <a:effectLst/>
              </a:rPr>
              <a:t>2</a:t>
            </a:r>
            <a:r>
              <a:rPr lang="en-US" dirty="0">
                <a:effectLst/>
              </a:rPr>
              <a:t> sensitive area </a:t>
            </a:r>
            <a:r>
              <a:rPr lang="en-US" dirty="0" smtClean="0">
                <a:effectLst/>
              </a:rPr>
              <a:t>in</a:t>
            </a:r>
            <a:r>
              <a:rPr lang="en-US" dirty="0" smtClean="0">
                <a:effectLst/>
              </a:rPr>
              <a:t> </a:t>
            </a:r>
            <a:r>
              <a:rPr lang="en-US" dirty="0">
                <a:effectLst/>
              </a:rPr>
              <a:t>SMD package looks realistic. </a:t>
            </a:r>
            <a:r>
              <a:rPr lang="en-US" dirty="0" smtClean="0">
                <a:effectLst/>
              </a:rPr>
              <a:t>It</a:t>
            </a:r>
            <a:r>
              <a:rPr lang="en-US" dirty="0" smtClean="0">
                <a:effectLst/>
              </a:rPr>
              <a:t> </a:t>
            </a:r>
            <a:r>
              <a:rPr lang="en-US" dirty="0">
                <a:effectLst/>
              </a:rPr>
              <a:t>is comparable </a:t>
            </a:r>
            <a:r>
              <a:rPr lang="en-US" dirty="0" smtClean="0">
                <a:effectLst/>
              </a:rPr>
              <a:t>to</a:t>
            </a:r>
            <a:r>
              <a:rPr lang="en-US" dirty="0" smtClean="0">
                <a:effectLst/>
              </a:rPr>
              <a:t> </a:t>
            </a:r>
            <a:r>
              <a:rPr lang="en-US" dirty="0">
                <a:effectLst/>
              </a:rPr>
              <a:t>price </a:t>
            </a:r>
            <a:r>
              <a:rPr lang="en-US" dirty="0" smtClean="0">
                <a:effectLst/>
              </a:rPr>
              <a:t>for</a:t>
            </a:r>
            <a:r>
              <a:rPr lang="en-US" dirty="0" smtClean="0">
                <a:effectLst/>
              </a:rPr>
              <a:t> 1mm </a:t>
            </a:r>
            <a:r>
              <a:rPr lang="en-US" dirty="0">
                <a:effectLst/>
              </a:rPr>
              <a:t>diameter </a:t>
            </a:r>
            <a:r>
              <a:rPr lang="en-US" dirty="0" smtClean="0">
                <a:effectLst/>
              </a:rPr>
              <a:t>detector length WLS </a:t>
            </a:r>
            <a:r>
              <a:rPr lang="en-US" dirty="0">
                <a:effectLst/>
              </a:rPr>
              <a:t>fiber with </a:t>
            </a:r>
            <a:r>
              <a:rPr lang="en-US" dirty="0" smtClean="0">
                <a:effectLst/>
              </a:rPr>
              <a:t>one end </a:t>
            </a:r>
            <a:r>
              <a:rPr lang="en-US" dirty="0" err="1" smtClean="0">
                <a:effectLst/>
              </a:rPr>
              <a:t>mirrowed</a:t>
            </a:r>
            <a:r>
              <a:rPr lang="en-US" dirty="0" smtClean="0">
                <a:effectLst/>
              </a:rPr>
              <a:t>. UTFSM has an experience with 16 </a:t>
            </a:r>
            <a:r>
              <a:rPr lang="en-US" dirty="0">
                <a:effectLst/>
              </a:rPr>
              <a:t>WLS fibers </a:t>
            </a:r>
            <a:r>
              <a:rPr lang="en-US" dirty="0" smtClean="0">
                <a:effectLst/>
              </a:rPr>
              <a:t>IHEP/COMPAS </a:t>
            </a:r>
            <a:r>
              <a:rPr lang="en-US" dirty="0" err="1" smtClean="0">
                <a:effectLst/>
              </a:rPr>
              <a:t>Shashlyk</a:t>
            </a:r>
            <a:r>
              <a:rPr lang="en-US" dirty="0" smtClean="0">
                <a:effectLst/>
              </a:rPr>
              <a:t> modules. Coupling </a:t>
            </a:r>
            <a:r>
              <a:rPr lang="en-US" dirty="0" err="1" smtClean="0">
                <a:effectLst/>
              </a:rPr>
              <a:t>thoise</a:t>
            </a:r>
            <a:r>
              <a:rPr lang="en-US" dirty="0" smtClean="0">
                <a:effectLst/>
              </a:rPr>
              <a:t> fibers to individual </a:t>
            </a:r>
            <a:r>
              <a:rPr lang="en-US" dirty="0" err="1" smtClean="0">
                <a:effectLst/>
              </a:rPr>
              <a:t>SiPM’s</a:t>
            </a:r>
            <a:r>
              <a:rPr lang="en-US" dirty="0" smtClean="0">
                <a:effectLst/>
              </a:rPr>
              <a:t> passively ganged to a common readout will </a:t>
            </a:r>
            <a:r>
              <a:rPr lang="en-US" dirty="0">
                <a:effectLst/>
              </a:rPr>
              <a:t>provide very compact and price competitive solution </a:t>
            </a:r>
            <a:r>
              <a:rPr lang="en-US" dirty="0" smtClean="0">
                <a:effectLst/>
              </a:rPr>
              <a:t>compared to</a:t>
            </a:r>
            <a:r>
              <a:rPr lang="en-US" dirty="0" smtClean="0">
                <a:effectLst/>
              </a:rPr>
              <a:t> classic </a:t>
            </a:r>
            <a:r>
              <a:rPr lang="en-US" dirty="0">
                <a:effectLst/>
              </a:rPr>
              <a:t>“</a:t>
            </a:r>
            <a:r>
              <a:rPr lang="en-US" dirty="0" err="1">
                <a:effectLst/>
              </a:rPr>
              <a:t>shashlyk</a:t>
            </a:r>
            <a:r>
              <a:rPr lang="en-US" dirty="0" smtClean="0">
                <a:effectLst/>
              </a:rPr>
              <a:t>” with bundled fibers. The detector will become insensitive </a:t>
            </a:r>
            <a:r>
              <a:rPr lang="en-US" dirty="0">
                <a:effectLst/>
              </a:rPr>
              <a:t>to </a:t>
            </a:r>
            <a:r>
              <a:rPr lang="en-US" dirty="0" smtClean="0">
                <a:effectLst/>
              </a:rPr>
              <a:t>magnetic field. </a:t>
            </a:r>
            <a:r>
              <a:rPr lang="en-US" dirty="0">
                <a:effectLst/>
              </a:rPr>
              <a:t>The solution is very attractive.</a:t>
            </a:r>
          </a:p>
          <a:p>
            <a:pPr lvl="0"/>
            <a:r>
              <a:rPr lang="en-US" dirty="0">
                <a:effectLst/>
              </a:rPr>
              <a:t>Implementation </a:t>
            </a:r>
            <a:r>
              <a:rPr lang="en-US" dirty="0" smtClean="0">
                <a:effectLst/>
              </a:rPr>
              <a:t>of as </a:t>
            </a:r>
            <a:r>
              <a:rPr lang="en-US" dirty="0">
                <a:effectLst/>
              </a:rPr>
              <a:t>short as possible WLS fibers </a:t>
            </a:r>
            <a:r>
              <a:rPr lang="en-US" dirty="0" smtClean="0">
                <a:effectLst/>
              </a:rPr>
              <a:t>without bundling them kills </a:t>
            </a:r>
            <a:r>
              <a:rPr lang="en-US" dirty="0">
                <a:effectLst/>
              </a:rPr>
              <a:t>punch-through </a:t>
            </a:r>
            <a:r>
              <a:rPr lang="en-US" dirty="0" smtClean="0">
                <a:effectLst/>
              </a:rPr>
              <a:t>pulses</a:t>
            </a:r>
            <a:r>
              <a:rPr lang="en-US" dirty="0" smtClean="0">
                <a:effectLst/>
              </a:rPr>
              <a:t> </a:t>
            </a:r>
            <a:r>
              <a:rPr lang="en-US" dirty="0">
                <a:effectLst/>
              </a:rPr>
              <a:t>and </a:t>
            </a:r>
            <a:r>
              <a:rPr lang="en-US" dirty="0" smtClean="0">
                <a:effectLst/>
              </a:rPr>
              <a:t>reduces the cladding light contribution.</a:t>
            </a:r>
            <a:endParaRPr lang="en-US" dirty="0">
              <a:effectLst/>
            </a:endParaRPr>
          </a:p>
          <a:p>
            <a:pPr lvl="0"/>
            <a:r>
              <a:rPr lang="en-US" dirty="0" smtClean="0">
                <a:effectLst/>
              </a:rPr>
              <a:t>Connecting fiber-coupled </a:t>
            </a:r>
            <a:r>
              <a:rPr lang="en-US" dirty="0" smtClean="0">
                <a:effectLst/>
              </a:rPr>
              <a:t> </a:t>
            </a:r>
            <a:r>
              <a:rPr lang="en-US" dirty="0" err="1" smtClean="0">
                <a:effectLst/>
              </a:rPr>
              <a:t>SiPM’s</a:t>
            </a:r>
            <a:r>
              <a:rPr lang="en-US" dirty="0" smtClean="0">
                <a:effectLst/>
              </a:rPr>
              <a:t> to “individual” readout channels opens ways for rapidity controlled  granularity and improve  </a:t>
            </a:r>
            <a:r>
              <a:rPr lang="en-US" dirty="0">
                <a:effectLst/>
              </a:rPr>
              <a:t>position </a:t>
            </a:r>
            <a:r>
              <a:rPr lang="en-US" dirty="0" smtClean="0">
                <a:effectLst/>
              </a:rPr>
              <a:t>resolution for </a:t>
            </a:r>
            <a:r>
              <a:rPr lang="en-US" dirty="0">
                <a:effectLst/>
              </a:rPr>
              <a:t>photons, electrons and positrons and rejection of hadrons. It </a:t>
            </a:r>
            <a:r>
              <a:rPr lang="en-US" dirty="0" smtClean="0">
                <a:effectLst/>
              </a:rPr>
              <a:t>will also alleviate </a:t>
            </a:r>
            <a:r>
              <a:rPr lang="en-US" dirty="0" smtClean="0">
                <a:effectLst/>
              </a:rPr>
              <a:t>the needs for position </a:t>
            </a:r>
            <a:r>
              <a:rPr lang="en-US" dirty="0">
                <a:effectLst/>
              </a:rPr>
              <a:t>correction with S-wave function for 2 D calorimeters like RCAL of EIC. It </a:t>
            </a:r>
            <a:r>
              <a:rPr lang="en-US" dirty="0" smtClean="0">
                <a:effectLst/>
              </a:rPr>
              <a:t>will help to</a:t>
            </a:r>
            <a:r>
              <a:rPr lang="en-US" dirty="0" smtClean="0">
                <a:effectLst/>
              </a:rPr>
              <a:t> </a:t>
            </a:r>
            <a:r>
              <a:rPr lang="en-US" dirty="0">
                <a:effectLst/>
              </a:rPr>
              <a:t>discriminate low energy </a:t>
            </a:r>
            <a:r>
              <a:rPr lang="en-US" dirty="0" smtClean="0">
                <a:effectLst/>
              </a:rPr>
              <a:t>gammas </a:t>
            </a:r>
            <a:r>
              <a:rPr lang="en-US" dirty="0">
                <a:effectLst/>
              </a:rPr>
              <a:t>from MIP </a:t>
            </a:r>
            <a:r>
              <a:rPr lang="en-US" dirty="0" smtClean="0">
                <a:effectLst/>
              </a:rPr>
              <a:t>particles </a:t>
            </a:r>
            <a:r>
              <a:rPr lang="en-US" dirty="0">
                <a:effectLst/>
              </a:rPr>
              <a:t>(EIC). </a:t>
            </a:r>
            <a:r>
              <a:rPr lang="en-US" dirty="0" smtClean="0">
                <a:effectLst/>
              </a:rPr>
              <a:t>Timing measurements coupled to such a high granularity energy and position measurements </a:t>
            </a:r>
            <a:r>
              <a:rPr lang="en-US" dirty="0" smtClean="0">
                <a:effectLst/>
              </a:rPr>
              <a:t>could </a:t>
            </a:r>
            <a:r>
              <a:rPr lang="en-US" dirty="0">
                <a:effectLst/>
              </a:rPr>
              <a:t>be very interesting for </a:t>
            </a:r>
            <a:r>
              <a:rPr lang="en-US" dirty="0" smtClean="0">
                <a:effectLst/>
              </a:rPr>
              <a:t>pointing cylindrical calorimeters.  </a:t>
            </a:r>
            <a:endParaRPr lang="en-US" dirty="0">
              <a:effectLst/>
            </a:endParaRPr>
          </a:p>
          <a:p>
            <a:pPr lvl="0"/>
            <a:r>
              <a:rPr lang="en-US" dirty="0">
                <a:effectLst/>
              </a:rPr>
              <a:t>“</a:t>
            </a:r>
            <a:r>
              <a:rPr lang="en-US" dirty="0" err="1">
                <a:effectLst/>
              </a:rPr>
              <a:t>Shashlyk</a:t>
            </a:r>
            <a:r>
              <a:rPr lang="en-US" dirty="0">
                <a:effectLst/>
              </a:rPr>
              <a:t>” with </a:t>
            </a:r>
            <a:r>
              <a:rPr lang="en-US" dirty="0" err="1">
                <a:effectLst/>
              </a:rPr>
              <a:t>SiPM</a:t>
            </a:r>
            <a:r>
              <a:rPr lang="en-US" dirty="0">
                <a:effectLst/>
              </a:rPr>
              <a:t> will be a cheapest </a:t>
            </a:r>
            <a:r>
              <a:rPr lang="en-US" dirty="0" smtClean="0">
                <a:effectLst/>
              </a:rPr>
              <a:t>(and </a:t>
            </a:r>
            <a:r>
              <a:rPr lang="en-US" dirty="0" err="1" smtClean="0">
                <a:effectLst/>
              </a:rPr>
              <a:t>easely</a:t>
            </a:r>
            <a:r>
              <a:rPr lang="en-US" dirty="0" smtClean="0">
                <a:effectLst/>
              </a:rPr>
              <a:t> tunable) option </a:t>
            </a:r>
            <a:r>
              <a:rPr lang="en-US" dirty="0" smtClean="0">
                <a:effectLst/>
              </a:rPr>
              <a:t>for the central </a:t>
            </a:r>
            <a:r>
              <a:rPr lang="en-US" dirty="0" smtClean="0">
                <a:effectLst/>
              </a:rPr>
              <a:t> EMC of </a:t>
            </a:r>
            <a:r>
              <a:rPr lang="en-US" dirty="0" err="1" smtClean="0">
                <a:effectLst/>
              </a:rPr>
              <a:t>e</a:t>
            </a:r>
            <a:r>
              <a:rPr lang="en-US" dirty="0" err="1" smtClean="0">
                <a:effectLst/>
              </a:rPr>
              <a:t>IC</a:t>
            </a:r>
            <a:r>
              <a:rPr lang="en-US" dirty="0" smtClean="0">
                <a:effectLst/>
              </a:rPr>
              <a:t> detector.  </a:t>
            </a:r>
            <a:endParaRPr lang="en-US" dirty="0">
              <a:effectLst/>
            </a:endParaRPr>
          </a:p>
          <a:p>
            <a:endParaRPr lang="en-US" dirty="0"/>
          </a:p>
        </p:txBody>
      </p:sp>
    </p:spTree>
    <p:extLst>
      <p:ext uri="{BB962C8B-B14F-4D97-AF65-F5344CB8AC3E}">
        <p14:creationId xmlns:p14="http://schemas.microsoft.com/office/powerpoint/2010/main" val="15557589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0738" y="2663301"/>
            <a:ext cx="7542212" cy="2504852"/>
          </a:xfrm>
        </p:spPr>
        <p:txBody>
          <a:bodyPr/>
          <a:lstStyle/>
          <a:p>
            <a:r>
              <a:rPr lang="en-US" sz="4000" dirty="0" smtClean="0"/>
              <a:t>“</a:t>
            </a:r>
            <a:r>
              <a:rPr lang="en-US" sz="4000" dirty="0" err="1" smtClean="0"/>
              <a:t>Shashlyk</a:t>
            </a:r>
            <a:r>
              <a:rPr lang="en-US" sz="4000" dirty="0" smtClean="0"/>
              <a:t>” electromagnetic calorimeter with  improved energy, position and timing resolution for </a:t>
            </a:r>
            <a:r>
              <a:rPr lang="en-US" sz="4000" dirty="0" err="1" smtClean="0"/>
              <a:t>eIC</a:t>
            </a:r>
            <a:endParaRPr lang="en-US" sz="4000" dirty="0"/>
          </a:p>
        </p:txBody>
      </p:sp>
      <p:sp>
        <p:nvSpPr>
          <p:cNvPr id="3" name="Subtitle 2"/>
          <p:cNvSpPr>
            <a:spLocks noGrp="1"/>
          </p:cNvSpPr>
          <p:nvPr>
            <p:ph type="subTitle" idx="1"/>
          </p:nvPr>
        </p:nvSpPr>
        <p:spPr/>
        <p:txBody>
          <a:bodyPr/>
          <a:lstStyle/>
          <a:p>
            <a:r>
              <a:rPr lang="en-US" dirty="0" err="1" smtClean="0"/>
              <a:t>S.Kuleshov</a:t>
            </a:r>
            <a:r>
              <a:rPr lang="en-US" dirty="0" smtClean="0"/>
              <a:t>, Director of The Detector Laboratory of UTFSM, Valparaiso, Chile,  05/18/2017</a:t>
            </a:r>
            <a:endParaRPr lang="en-US" dirty="0"/>
          </a:p>
        </p:txBody>
      </p:sp>
    </p:spTree>
    <p:extLst>
      <p:ext uri="{BB962C8B-B14F-4D97-AF65-F5344CB8AC3E}">
        <p14:creationId xmlns:p14="http://schemas.microsoft.com/office/powerpoint/2010/main" val="4129863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242349"/>
          </a:xfrm>
        </p:spPr>
        <p:txBody>
          <a:bodyPr/>
          <a:lstStyle/>
          <a:p>
            <a:r>
              <a:rPr lang="en-US" dirty="0" smtClean="0"/>
              <a:t>The proposal </a:t>
            </a:r>
            <a:r>
              <a:rPr lang="en-US" dirty="0" smtClean="0"/>
              <a:t>goal</a:t>
            </a:r>
            <a:r>
              <a:rPr lang="en-US" dirty="0" smtClean="0"/>
              <a:t>s:</a:t>
            </a:r>
            <a:endParaRPr lang="en-US" dirty="0"/>
          </a:p>
        </p:txBody>
      </p:sp>
      <p:sp>
        <p:nvSpPr>
          <p:cNvPr id="3" name="Content Placeholder 2"/>
          <p:cNvSpPr>
            <a:spLocks noGrp="1"/>
          </p:cNvSpPr>
          <p:nvPr>
            <p:ph idx="1"/>
          </p:nvPr>
        </p:nvSpPr>
        <p:spPr>
          <a:xfrm>
            <a:off x="0" y="1349926"/>
            <a:ext cx="9144000" cy="5508074"/>
          </a:xfrm>
        </p:spPr>
        <p:txBody>
          <a:bodyPr>
            <a:normAutofit lnSpcReduction="10000"/>
          </a:bodyPr>
          <a:lstStyle/>
          <a:p>
            <a:r>
              <a:rPr lang="en-US" dirty="0" smtClean="0"/>
              <a:t>Current versions of “</a:t>
            </a:r>
            <a:r>
              <a:rPr lang="en-US" dirty="0" err="1" smtClean="0"/>
              <a:t>Shashlyk</a:t>
            </a:r>
            <a:r>
              <a:rPr lang="en-US" dirty="0" smtClean="0"/>
              <a:t>” calorimeter  are optimal for combination with old read out with PMT</a:t>
            </a:r>
            <a:r>
              <a:rPr lang="en-US" dirty="0" smtClean="0"/>
              <a:t>. </a:t>
            </a:r>
            <a:r>
              <a:rPr lang="en-US" dirty="0" err="1" smtClean="0"/>
              <a:t>SiPM</a:t>
            </a:r>
            <a:r>
              <a:rPr lang="en-US" dirty="0" smtClean="0"/>
              <a:t> </a:t>
            </a:r>
            <a:r>
              <a:rPr lang="en-US" dirty="0" smtClean="0"/>
              <a:t>is a new trend in cheap photo detectors. This technology is being developed and is very </a:t>
            </a:r>
            <a:r>
              <a:rPr lang="en-US" dirty="0" smtClean="0"/>
              <a:t>promising. </a:t>
            </a:r>
            <a:r>
              <a:rPr lang="en-US" dirty="0" smtClean="0">
                <a:solidFill>
                  <a:srgbClr val="FF0000"/>
                </a:solidFill>
              </a:rPr>
              <a:t>We</a:t>
            </a:r>
            <a:r>
              <a:rPr lang="en-US" dirty="0" smtClean="0"/>
              <a:t> </a:t>
            </a:r>
            <a:r>
              <a:rPr lang="en-US" dirty="0" smtClean="0">
                <a:solidFill>
                  <a:srgbClr val="FF0000"/>
                </a:solidFill>
              </a:rPr>
              <a:t>propose to make a revision of “</a:t>
            </a:r>
            <a:r>
              <a:rPr lang="en-US" dirty="0" err="1" smtClean="0">
                <a:solidFill>
                  <a:srgbClr val="FF0000"/>
                </a:solidFill>
              </a:rPr>
              <a:t>shashlyk</a:t>
            </a:r>
            <a:r>
              <a:rPr lang="en-US" dirty="0" smtClean="0">
                <a:solidFill>
                  <a:srgbClr val="FF0000"/>
                </a:solidFill>
              </a:rPr>
              <a:t>” calorimeter  design </a:t>
            </a:r>
            <a:r>
              <a:rPr lang="en-US" dirty="0" smtClean="0">
                <a:solidFill>
                  <a:srgbClr val="FF0000"/>
                </a:solidFill>
              </a:rPr>
              <a:t>optimized for </a:t>
            </a:r>
            <a:r>
              <a:rPr lang="en-US" dirty="0" err="1" smtClean="0">
                <a:solidFill>
                  <a:srgbClr val="FF0000"/>
                </a:solidFill>
              </a:rPr>
              <a:t>SiPM</a:t>
            </a:r>
            <a:r>
              <a:rPr lang="en-US" dirty="0" smtClean="0">
                <a:solidFill>
                  <a:srgbClr val="FF0000"/>
                </a:solidFill>
              </a:rPr>
              <a:t> optical readout</a:t>
            </a:r>
            <a:r>
              <a:rPr lang="en-US" dirty="0" smtClean="0"/>
              <a:t>.  </a:t>
            </a:r>
          </a:p>
          <a:p>
            <a:r>
              <a:rPr lang="en-US" dirty="0" smtClean="0"/>
              <a:t>The detector will have a whole slew of </a:t>
            </a:r>
            <a:r>
              <a:rPr lang="en-US" dirty="0" smtClean="0"/>
              <a:t>new qualities. It will be performant, will have very good timing resolution and shower  locating performance and will be optimized to specifications established by physics measurements at central </a:t>
            </a:r>
            <a:r>
              <a:rPr lang="en-US" dirty="0" err="1" smtClean="0"/>
              <a:t>rapidities</a:t>
            </a:r>
            <a:r>
              <a:rPr lang="en-US" dirty="0" smtClean="0"/>
              <a:t> at </a:t>
            </a:r>
            <a:r>
              <a:rPr lang="en-US" dirty="0" err="1" smtClean="0"/>
              <a:t>eIC</a:t>
            </a:r>
            <a:r>
              <a:rPr lang="en-US" dirty="0" smtClean="0"/>
              <a:t>. </a:t>
            </a:r>
            <a:endParaRPr lang="en-US" dirty="0" smtClean="0"/>
          </a:p>
          <a:p>
            <a:r>
              <a:rPr lang="en-US" dirty="0" smtClean="0"/>
              <a:t>We will build a number of </a:t>
            </a:r>
            <a:r>
              <a:rPr lang="en-US" dirty="0" err="1" smtClean="0"/>
              <a:t>proyotypes</a:t>
            </a:r>
            <a:r>
              <a:rPr lang="en-US" dirty="0" smtClean="0"/>
              <a:t> and</a:t>
            </a:r>
            <a:r>
              <a:rPr lang="en-US" dirty="0" smtClean="0"/>
              <a:t> </a:t>
            </a:r>
            <a:r>
              <a:rPr lang="en-US" dirty="0" smtClean="0"/>
              <a:t>beam </a:t>
            </a:r>
            <a:r>
              <a:rPr lang="en-US" dirty="0" smtClean="0"/>
              <a:t>test </a:t>
            </a:r>
            <a:r>
              <a:rPr lang="en-US" dirty="0" smtClean="0"/>
              <a:t>new </a:t>
            </a:r>
            <a:r>
              <a:rPr lang="en-US" dirty="0" smtClean="0"/>
              <a:t>detector</a:t>
            </a:r>
            <a:r>
              <a:rPr lang="en-US" dirty="0" smtClean="0"/>
              <a:t> </a:t>
            </a:r>
            <a:r>
              <a:rPr lang="en-US" dirty="0" smtClean="0"/>
              <a:t>and </a:t>
            </a:r>
            <a:r>
              <a:rPr lang="en-US" dirty="0" smtClean="0"/>
              <a:t>compare our measurements to</a:t>
            </a:r>
            <a:r>
              <a:rPr lang="en-US" dirty="0" smtClean="0"/>
              <a:t> Geant4 </a:t>
            </a:r>
            <a:r>
              <a:rPr lang="en-US" dirty="0" smtClean="0"/>
              <a:t>model . </a:t>
            </a:r>
          </a:p>
          <a:p>
            <a:r>
              <a:rPr lang="en-US" dirty="0" smtClean="0"/>
              <a:t>To this aim we propose to create </a:t>
            </a:r>
            <a:r>
              <a:rPr lang="en-US" dirty="0" smtClean="0"/>
              <a:t>a collaboration of  institutions interested in   “</a:t>
            </a:r>
            <a:r>
              <a:rPr lang="en-US" dirty="0" err="1" smtClean="0"/>
              <a:t>shashlyk</a:t>
            </a:r>
            <a:r>
              <a:rPr lang="en-US" dirty="0" smtClean="0"/>
              <a:t>” technology </a:t>
            </a:r>
            <a:r>
              <a:rPr lang="en-US" dirty="0" smtClean="0"/>
              <a:t>under the umbrella of </a:t>
            </a:r>
            <a:r>
              <a:rPr lang="en-US" dirty="0" err="1" smtClean="0"/>
              <a:t>eIC</a:t>
            </a:r>
            <a:r>
              <a:rPr lang="en-US" dirty="0" smtClean="0"/>
              <a:t> Calorimetry Consortium.</a:t>
            </a:r>
            <a:endParaRPr lang="en-US" dirty="0"/>
          </a:p>
        </p:txBody>
      </p:sp>
    </p:spTree>
    <p:extLst>
      <p:ext uri="{BB962C8B-B14F-4D97-AF65-F5344CB8AC3E}">
        <p14:creationId xmlns:p14="http://schemas.microsoft.com/office/powerpoint/2010/main" val="7656362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781423"/>
          </a:xfrm>
        </p:spPr>
        <p:txBody>
          <a:bodyPr/>
          <a:lstStyle/>
          <a:p>
            <a:r>
              <a:rPr lang="en-US" dirty="0">
                <a:effectLst/>
              </a:rPr>
              <a:t>Prototypes </a:t>
            </a:r>
            <a:endParaRPr lang="en-US" dirty="0"/>
          </a:p>
        </p:txBody>
      </p:sp>
      <p:sp>
        <p:nvSpPr>
          <p:cNvPr id="3" name="Content Placeholder 2"/>
          <p:cNvSpPr>
            <a:spLocks noGrp="1"/>
          </p:cNvSpPr>
          <p:nvPr>
            <p:ph idx="1"/>
          </p:nvPr>
        </p:nvSpPr>
        <p:spPr>
          <a:xfrm>
            <a:off x="0" y="889001"/>
            <a:ext cx="9144000" cy="5969000"/>
          </a:xfrm>
        </p:spPr>
        <p:txBody>
          <a:bodyPr>
            <a:normAutofit fontScale="85000" lnSpcReduction="20000"/>
          </a:bodyPr>
          <a:lstStyle/>
          <a:p>
            <a:pPr lvl="0"/>
            <a:r>
              <a:rPr lang="en-US" dirty="0">
                <a:effectLst/>
              </a:rPr>
              <a:t>Take the minimal configuration with internal position sensitivity – “</a:t>
            </a:r>
            <a:r>
              <a:rPr lang="en-US" dirty="0" err="1">
                <a:effectLst/>
              </a:rPr>
              <a:t>shashlyk</a:t>
            </a:r>
            <a:r>
              <a:rPr lang="en-US" dirty="0">
                <a:effectLst/>
              </a:rPr>
              <a:t>” tower with 4 fibers, instrumented with MPPC and DAQ for each fiber. The transverse size of tower should be 15-20 mm taking into account optimal distance between fibers. It means that </a:t>
            </a:r>
            <a:r>
              <a:rPr lang="en-US" dirty="0" err="1">
                <a:effectLst/>
              </a:rPr>
              <a:t>Moli’ere</a:t>
            </a:r>
            <a:r>
              <a:rPr lang="en-US" dirty="0">
                <a:effectLst/>
              </a:rPr>
              <a:t> radius should be 15-20 mm. The scintillator plastic with thickness less than 1 mm could bring problem with scintillation light output.  Taking into account this, we prefer to work with 1.5 mm scintillator plastic for minimization of lateral leakages. In this case 1.5 mm absorber from 80W20Cu alloy (or 2.6 mm of lead) is optimal. The price of 80W20Cu is not high, it is 50-80 $ per kilo. The 80W20Cu alloy could be machined without problems and we prefer this material to lead.   The module with 27.5 X0 will have 80 80W20Cu and 80 scintillating plastic plates and length will be 240 mm. Estimated energy resolution will be about 12% (the stochastic term).</a:t>
            </a:r>
          </a:p>
          <a:p>
            <a:pPr lvl="0"/>
            <a:r>
              <a:rPr lang="en-US" dirty="0">
                <a:effectLst/>
              </a:rPr>
              <a:t>The prototype will be 5 x 6 towers. </a:t>
            </a:r>
            <a:r>
              <a:rPr lang="en-US" dirty="0" smtClean="0">
                <a:effectLst/>
              </a:rPr>
              <a:t>The 2x2 block of </a:t>
            </a:r>
            <a:r>
              <a:rPr lang="en-US" dirty="0" smtClean="0">
                <a:effectLst/>
              </a:rPr>
              <a:t>identical</a:t>
            </a:r>
            <a:r>
              <a:rPr lang="en-US" dirty="0" smtClean="0">
                <a:effectLst/>
              </a:rPr>
              <a:t> test towers will be located at </a:t>
            </a:r>
            <a:r>
              <a:rPr lang="en-US" dirty="0">
                <a:effectLst/>
              </a:rPr>
              <a:t>the center of the prototype </a:t>
            </a:r>
            <a:r>
              <a:rPr lang="en-US" dirty="0" smtClean="0">
                <a:effectLst/>
              </a:rPr>
              <a:t>surrounded by leakage section </a:t>
            </a:r>
            <a:r>
              <a:rPr lang="en-US" dirty="0" smtClean="0">
                <a:effectLst/>
              </a:rPr>
              <a:t> which is just to insure total shower absorption. The central area will be used for precision configuration scanning. </a:t>
            </a:r>
            <a:r>
              <a:rPr lang="en-US" dirty="0">
                <a:effectLst/>
              </a:rPr>
              <a:t>All towers </a:t>
            </a:r>
            <a:r>
              <a:rPr lang="en-US" dirty="0" smtClean="0">
                <a:effectLst/>
              </a:rPr>
              <a:t>in the </a:t>
            </a:r>
            <a:r>
              <a:rPr lang="en-US" dirty="0" err="1" smtClean="0">
                <a:effectLst/>
              </a:rPr>
              <a:t>cenral</a:t>
            </a:r>
            <a:r>
              <a:rPr lang="en-US" dirty="0" smtClean="0">
                <a:effectLst/>
              </a:rPr>
              <a:t> block will </a:t>
            </a:r>
            <a:r>
              <a:rPr lang="en-US" dirty="0">
                <a:effectLst/>
              </a:rPr>
              <a:t>be instrumented with read out and DAQ for each MPPC+ fiber (120 channels).</a:t>
            </a:r>
          </a:p>
          <a:p>
            <a:pPr lvl="0"/>
            <a:r>
              <a:rPr lang="en-US" dirty="0">
                <a:effectLst/>
              </a:rPr>
              <a:t>We are going to produce </a:t>
            </a:r>
            <a:r>
              <a:rPr lang="en-US" dirty="0" smtClean="0">
                <a:effectLst/>
              </a:rPr>
              <a:t>3 (or more) </a:t>
            </a:r>
            <a:r>
              <a:rPr lang="en-US" dirty="0">
                <a:effectLst/>
              </a:rPr>
              <a:t>prototypes: the prototype with strait fibers, one prototype with spiral hole for fiber with 4 </a:t>
            </a:r>
            <a:r>
              <a:rPr lang="en-US" dirty="0" smtClean="0">
                <a:effectLst/>
              </a:rPr>
              <a:t>towers, one more prototype </a:t>
            </a:r>
            <a:r>
              <a:rPr lang="en-US" dirty="0">
                <a:effectLst/>
              </a:rPr>
              <a:t>with spiral hole for fiber with 5 x 6 </a:t>
            </a:r>
            <a:r>
              <a:rPr lang="en-US" dirty="0" smtClean="0">
                <a:effectLst/>
              </a:rPr>
              <a:t>towers etc. </a:t>
            </a:r>
            <a:endParaRPr lang="en-US" dirty="0">
              <a:effectLst/>
            </a:endParaRPr>
          </a:p>
          <a:p>
            <a:endParaRPr lang="en-US" dirty="0"/>
          </a:p>
        </p:txBody>
      </p:sp>
    </p:spTree>
    <p:extLst>
      <p:ext uri="{BB962C8B-B14F-4D97-AF65-F5344CB8AC3E}">
        <p14:creationId xmlns:p14="http://schemas.microsoft.com/office/powerpoint/2010/main" val="39276234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577"/>
            <a:ext cx="9144000" cy="1653988"/>
          </a:xfrm>
        </p:spPr>
        <p:txBody>
          <a:bodyPr/>
          <a:lstStyle/>
          <a:p>
            <a:r>
              <a:rPr lang="en-US" sz="3200" dirty="0">
                <a:effectLst/>
              </a:rPr>
              <a:t>The research program (test beam in BNL or/and NA64 CERN, cosmic ray test in Chile): </a:t>
            </a:r>
            <a:endParaRPr lang="en-US" sz="3200" dirty="0"/>
          </a:p>
        </p:txBody>
      </p:sp>
      <p:pic>
        <p:nvPicPr>
          <p:cNvPr id="4" name="Picture 3"/>
          <p:cNvPicPr>
            <a:picLocks noChangeAspect="1"/>
          </p:cNvPicPr>
          <p:nvPr/>
        </p:nvPicPr>
        <p:blipFill>
          <a:blip r:embed="rId2"/>
          <a:stretch>
            <a:fillRect/>
          </a:stretch>
        </p:blipFill>
        <p:spPr>
          <a:xfrm>
            <a:off x="5682918" y="1761565"/>
            <a:ext cx="3149600" cy="2832100"/>
          </a:xfrm>
          <a:prstGeom prst="rect">
            <a:avLst/>
          </a:prstGeom>
        </p:spPr>
      </p:pic>
      <p:sp>
        <p:nvSpPr>
          <p:cNvPr id="5" name="TextBox 4"/>
          <p:cNvSpPr txBox="1"/>
          <p:nvPr/>
        </p:nvSpPr>
        <p:spPr>
          <a:xfrm>
            <a:off x="311538" y="1805720"/>
            <a:ext cx="5371380" cy="3970318"/>
          </a:xfrm>
          <a:prstGeom prst="rect">
            <a:avLst/>
          </a:prstGeom>
          <a:noFill/>
        </p:spPr>
        <p:txBody>
          <a:bodyPr wrap="square" rtlCol="0">
            <a:spAutoFit/>
          </a:bodyPr>
          <a:lstStyle/>
          <a:p>
            <a:pPr marL="285750" lvl="0" indent="-285750">
              <a:buFont typeface="Arial"/>
              <a:buChar char="•"/>
            </a:pPr>
            <a:r>
              <a:rPr lang="en-US" dirty="0"/>
              <a:t>Scan with cosmic ray in horizontal and vertical positions. Get uniformity measurements. Show uniformity of light collection and the punch-through effect level.</a:t>
            </a:r>
          </a:p>
          <a:p>
            <a:pPr marL="285750" lvl="0" indent="-285750">
              <a:buFont typeface="Arial"/>
              <a:buChar char="•"/>
            </a:pPr>
            <a:r>
              <a:rPr lang="en-US" dirty="0"/>
              <a:t>Create </a:t>
            </a:r>
            <a:r>
              <a:rPr lang="en-US" dirty="0" err="1"/>
              <a:t>Geant</a:t>
            </a:r>
            <a:r>
              <a:rPr lang="en-US" dirty="0"/>
              <a:t> 4 model of the calorimeter based on the cosmic test.</a:t>
            </a:r>
          </a:p>
          <a:p>
            <a:pPr marL="285750" lvl="0" indent="-285750">
              <a:buFont typeface="Arial"/>
              <a:buChar char="•"/>
            </a:pPr>
            <a:r>
              <a:rPr lang="en-US" dirty="0"/>
              <a:t>Measure energy resolution with an electron beam from 0.2 </a:t>
            </a:r>
            <a:r>
              <a:rPr lang="en-US" dirty="0" err="1"/>
              <a:t>GeV</a:t>
            </a:r>
            <a:r>
              <a:rPr lang="en-US" dirty="0"/>
              <a:t> (?) to 30 </a:t>
            </a:r>
            <a:r>
              <a:rPr lang="en-US" dirty="0" err="1"/>
              <a:t>GeV</a:t>
            </a:r>
            <a:r>
              <a:rPr lang="en-US" dirty="0"/>
              <a:t> (?). </a:t>
            </a:r>
          </a:p>
          <a:p>
            <a:pPr marL="285750" lvl="0" indent="-285750">
              <a:buFont typeface="Arial"/>
              <a:buChar char="•"/>
            </a:pPr>
            <a:r>
              <a:rPr lang="en-US" dirty="0"/>
              <a:t>Make lateral scans with electron beam at 0.5(?)-30 </a:t>
            </a:r>
            <a:r>
              <a:rPr lang="en-US" dirty="0" err="1"/>
              <a:t>GeV</a:t>
            </a:r>
            <a:r>
              <a:rPr lang="en-US" dirty="0"/>
              <a:t>… energies.</a:t>
            </a:r>
          </a:p>
          <a:p>
            <a:pPr marL="285750" lvl="0" indent="-285750">
              <a:buFont typeface="Arial"/>
              <a:buChar char="•"/>
            </a:pPr>
            <a:r>
              <a:rPr lang="en-US" dirty="0"/>
              <a:t>Make lateral scan with </a:t>
            </a:r>
            <a:r>
              <a:rPr lang="en-US" dirty="0" err="1"/>
              <a:t>muon</a:t>
            </a:r>
            <a:r>
              <a:rPr lang="en-US" dirty="0"/>
              <a:t> beam. </a:t>
            </a:r>
          </a:p>
          <a:p>
            <a:pPr marL="285750" lvl="0" indent="-285750">
              <a:buFont typeface="Arial"/>
              <a:buChar char="•"/>
            </a:pPr>
            <a:r>
              <a:rPr lang="en-US" dirty="0" smtClean="0"/>
              <a:t>Study</a:t>
            </a:r>
            <a:r>
              <a:rPr lang="en-US" dirty="0" smtClean="0"/>
              <a:t> </a:t>
            </a:r>
            <a:r>
              <a:rPr lang="en-US" dirty="0"/>
              <a:t>rejection of hadrons from electrons with pion and electron beam. </a:t>
            </a:r>
          </a:p>
          <a:p>
            <a:endParaRPr lang="en-US" dirty="0"/>
          </a:p>
        </p:txBody>
      </p:sp>
    </p:spTree>
    <p:extLst>
      <p:ext uri="{BB962C8B-B14F-4D97-AF65-F5344CB8AC3E}">
        <p14:creationId xmlns:p14="http://schemas.microsoft.com/office/powerpoint/2010/main" val="8280103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577"/>
            <a:ext cx="8872789" cy="1003816"/>
          </a:xfrm>
        </p:spPr>
        <p:txBody>
          <a:bodyPr/>
          <a:lstStyle/>
          <a:p>
            <a:r>
              <a:rPr lang="en-US" dirty="0" smtClean="0"/>
              <a:t>“</a:t>
            </a:r>
            <a:r>
              <a:rPr lang="en-US" dirty="0" err="1" smtClean="0"/>
              <a:t>Sashlik</a:t>
            </a:r>
            <a:r>
              <a:rPr lang="en-US" dirty="0" smtClean="0"/>
              <a:t>” calorimeter tower </a:t>
            </a:r>
            <a:endParaRPr lang="en-US" dirty="0"/>
          </a:p>
        </p:txBody>
      </p:sp>
      <p:grpSp>
        <p:nvGrpSpPr>
          <p:cNvPr id="8" name="Group 7"/>
          <p:cNvGrpSpPr/>
          <p:nvPr/>
        </p:nvGrpSpPr>
        <p:grpSpPr>
          <a:xfrm>
            <a:off x="1228891" y="2346274"/>
            <a:ext cx="586589" cy="1371600"/>
            <a:chOff x="642302" y="2346274"/>
            <a:chExt cx="586589" cy="1371600"/>
          </a:xfrm>
        </p:grpSpPr>
        <p:sp>
          <p:nvSpPr>
            <p:cNvPr id="4" name="Rectangle 3"/>
            <p:cNvSpPr/>
            <p:nvPr/>
          </p:nvSpPr>
          <p:spPr>
            <a:xfrm>
              <a:off x="642302" y="2346274"/>
              <a:ext cx="137160" cy="1371600"/>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1091731" y="2346274"/>
              <a:ext cx="137160" cy="1371600"/>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951258" y="2346274"/>
              <a:ext cx="137160" cy="1371600"/>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779462" y="2346274"/>
              <a:ext cx="137160" cy="1371600"/>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1855112" y="2346274"/>
            <a:ext cx="586589" cy="1371600"/>
            <a:chOff x="642302" y="2346274"/>
            <a:chExt cx="586589" cy="1371600"/>
          </a:xfrm>
        </p:grpSpPr>
        <p:sp>
          <p:nvSpPr>
            <p:cNvPr id="10" name="Rectangle 9"/>
            <p:cNvSpPr/>
            <p:nvPr/>
          </p:nvSpPr>
          <p:spPr>
            <a:xfrm>
              <a:off x="642302" y="2346274"/>
              <a:ext cx="137160" cy="1371600"/>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1091731" y="2346274"/>
              <a:ext cx="137160" cy="1371600"/>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951258" y="2346274"/>
              <a:ext cx="137160" cy="1371600"/>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779462" y="2346274"/>
              <a:ext cx="137160" cy="1371600"/>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4" name="Group 13"/>
          <p:cNvGrpSpPr/>
          <p:nvPr/>
        </p:nvGrpSpPr>
        <p:grpSpPr>
          <a:xfrm>
            <a:off x="2445513" y="2346274"/>
            <a:ext cx="586589" cy="1371600"/>
            <a:chOff x="642302" y="2346274"/>
            <a:chExt cx="586589" cy="1371600"/>
          </a:xfrm>
        </p:grpSpPr>
        <p:sp>
          <p:nvSpPr>
            <p:cNvPr id="15" name="Rectangle 14"/>
            <p:cNvSpPr/>
            <p:nvPr/>
          </p:nvSpPr>
          <p:spPr>
            <a:xfrm>
              <a:off x="642302" y="2346274"/>
              <a:ext cx="137160" cy="1371600"/>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1091731" y="2346274"/>
              <a:ext cx="137160" cy="1371600"/>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951258" y="2346274"/>
              <a:ext cx="137160" cy="1371600"/>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779462" y="2346274"/>
              <a:ext cx="137160" cy="1371600"/>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0" name="Rectangle 19"/>
          <p:cNvSpPr/>
          <p:nvPr/>
        </p:nvSpPr>
        <p:spPr>
          <a:xfrm>
            <a:off x="4545162" y="2346274"/>
            <a:ext cx="137160" cy="1371600"/>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4408002" y="2346274"/>
            <a:ext cx="137160" cy="1371600"/>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4267529" y="2346274"/>
            <a:ext cx="137160" cy="1371600"/>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4095733" y="2346274"/>
            <a:ext cx="137160" cy="1371600"/>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4" name="Group 23"/>
          <p:cNvGrpSpPr/>
          <p:nvPr/>
        </p:nvGrpSpPr>
        <p:grpSpPr>
          <a:xfrm>
            <a:off x="642302" y="2346274"/>
            <a:ext cx="586589" cy="1371600"/>
            <a:chOff x="642302" y="2346274"/>
            <a:chExt cx="586589" cy="1371600"/>
          </a:xfrm>
        </p:grpSpPr>
        <p:sp>
          <p:nvSpPr>
            <p:cNvPr id="25" name="Rectangle 24"/>
            <p:cNvSpPr/>
            <p:nvPr/>
          </p:nvSpPr>
          <p:spPr>
            <a:xfrm>
              <a:off x="642302" y="2346274"/>
              <a:ext cx="137160" cy="1371600"/>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1091731" y="2346274"/>
              <a:ext cx="137160" cy="1371600"/>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951258" y="2346274"/>
              <a:ext cx="137160" cy="1371600"/>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p:cNvSpPr/>
            <p:nvPr/>
          </p:nvSpPr>
          <p:spPr>
            <a:xfrm>
              <a:off x="779462" y="2346274"/>
              <a:ext cx="137160" cy="1371600"/>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9" name="Rectangle 28"/>
          <p:cNvSpPr/>
          <p:nvPr/>
        </p:nvSpPr>
        <p:spPr>
          <a:xfrm>
            <a:off x="3958573" y="2346274"/>
            <a:ext cx="137160" cy="1371600"/>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3200400" y="2880360"/>
            <a:ext cx="91440" cy="91440"/>
          </a:xfrm>
          <a:prstGeom prst="ellipse">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3383280" y="2880360"/>
            <a:ext cx="91440" cy="91440"/>
          </a:xfrm>
          <a:prstGeom prst="ellipse">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3566160" y="2880360"/>
            <a:ext cx="91440" cy="91440"/>
          </a:xfrm>
          <a:prstGeom prst="ellipse">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ight Brace 32"/>
          <p:cNvSpPr/>
          <p:nvPr/>
        </p:nvSpPr>
        <p:spPr>
          <a:xfrm rot="5400000">
            <a:off x="2322660" y="2037515"/>
            <a:ext cx="679303" cy="4040021"/>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4" name="TextBox 33"/>
          <p:cNvSpPr txBox="1"/>
          <p:nvPr/>
        </p:nvSpPr>
        <p:spPr>
          <a:xfrm>
            <a:off x="193638" y="4481986"/>
            <a:ext cx="6013072" cy="923330"/>
          </a:xfrm>
          <a:prstGeom prst="rect">
            <a:avLst/>
          </a:prstGeom>
          <a:noFill/>
        </p:spPr>
        <p:txBody>
          <a:bodyPr wrap="none" rtlCol="0">
            <a:spAutoFit/>
          </a:bodyPr>
          <a:lstStyle/>
          <a:p>
            <a:r>
              <a:rPr lang="en-US" dirty="0"/>
              <a:t>8</a:t>
            </a:r>
            <a:r>
              <a:rPr lang="en-US" dirty="0" smtClean="0"/>
              <a:t>0 W80Cu20 1.5 mm plates and 79 1.5 mm scintillator plastics</a:t>
            </a:r>
          </a:p>
          <a:p>
            <a:r>
              <a:rPr lang="en-US" dirty="0" smtClean="0"/>
              <a:t>Full thickness is 169.5 mm. </a:t>
            </a:r>
          </a:p>
          <a:p>
            <a:r>
              <a:rPr lang="en-US" dirty="0" smtClean="0"/>
              <a:t>It is 20X0. The weight of W80Cu20  is  0.682 kg </a:t>
            </a:r>
            <a:endParaRPr lang="en-US" dirty="0"/>
          </a:p>
        </p:txBody>
      </p:sp>
      <p:grpSp>
        <p:nvGrpSpPr>
          <p:cNvPr id="54" name="Group 53"/>
          <p:cNvGrpSpPr/>
          <p:nvPr/>
        </p:nvGrpSpPr>
        <p:grpSpPr>
          <a:xfrm>
            <a:off x="6068070" y="2346274"/>
            <a:ext cx="1371600" cy="1371600"/>
            <a:chOff x="6068070" y="2346274"/>
            <a:chExt cx="1371600" cy="1371600"/>
          </a:xfrm>
        </p:grpSpPr>
        <p:sp>
          <p:nvSpPr>
            <p:cNvPr id="35" name="Rectangle 34"/>
            <p:cNvSpPr/>
            <p:nvPr/>
          </p:nvSpPr>
          <p:spPr>
            <a:xfrm>
              <a:off x="6068070" y="2346274"/>
              <a:ext cx="1371600" cy="1371600"/>
            </a:xfrm>
            <a:prstGeom prst="rect">
              <a:avLst/>
            </a:prstGeom>
            <a:solidFill>
              <a:schemeClr val="accent3">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382512" y="2633472"/>
              <a:ext cx="91440" cy="9144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382512" y="3319272"/>
              <a:ext cx="91440" cy="9144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720840" y="2971800"/>
              <a:ext cx="91440" cy="9144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7068312" y="2633472"/>
              <a:ext cx="91440" cy="9144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7068312" y="3319272"/>
              <a:ext cx="91440" cy="9144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42" name="Straight Connector 41"/>
          <p:cNvCxnSpPr/>
          <p:nvPr/>
        </p:nvCxnSpPr>
        <p:spPr>
          <a:xfrm flipV="1">
            <a:off x="642302" y="1852322"/>
            <a:ext cx="0" cy="493952"/>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rot="5400000" flipV="1">
            <a:off x="4929298" y="3470897"/>
            <a:ext cx="0" cy="493952"/>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p:nvPr/>
        </p:nvCxnSpPr>
        <p:spPr>
          <a:xfrm>
            <a:off x="642301" y="1947672"/>
            <a:ext cx="4040021"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2399012" y="1526526"/>
            <a:ext cx="710914" cy="369332"/>
          </a:xfrm>
          <a:prstGeom prst="rect">
            <a:avLst/>
          </a:prstGeom>
          <a:noFill/>
        </p:spPr>
        <p:txBody>
          <a:bodyPr wrap="none" rtlCol="0">
            <a:spAutoFit/>
          </a:bodyPr>
          <a:lstStyle/>
          <a:p>
            <a:r>
              <a:rPr lang="en-US" dirty="0" smtClean="0"/>
              <a:t>238.5</a:t>
            </a:r>
            <a:endParaRPr lang="en-US" dirty="0"/>
          </a:p>
        </p:txBody>
      </p:sp>
      <p:cxnSp>
        <p:nvCxnSpPr>
          <p:cNvPr id="48" name="Straight Connector 47"/>
          <p:cNvCxnSpPr/>
          <p:nvPr/>
        </p:nvCxnSpPr>
        <p:spPr>
          <a:xfrm flipV="1">
            <a:off x="4682322" y="1852322"/>
            <a:ext cx="0" cy="493952"/>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rot="5400000" flipV="1">
            <a:off x="4929298" y="2107552"/>
            <a:ext cx="0" cy="493952"/>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p:nvPr/>
        </p:nvCxnSpPr>
        <p:spPr>
          <a:xfrm>
            <a:off x="5084064" y="2346274"/>
            <a:ext cx="0" cy="1371599"/>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rot="16200000">
            <a:off x="4690071" y="2787134"/>
            <a:ext cx="418654" cy="369332"/>
          </a:xfrm>
          <a:prstGeom prst="rect">
            <a:avLst/>
          </a:prstGeom>
          <a:noFill/>
        </p:spPr>
        <p:txBody>
          <a:bodyPr wrap="none" rtlCol="0">
            <a:spAutoFit/>
          </a:bodyPr>
          <a:lstStyle/>
          <a:p>
            <a:r>
              <a:rPr lang="en-US" dirty="0" smtClean="0"/>
              <a:t>19</a:t>
            </a:r>
            <a:endParaRPr lang="en-US" dirty="0"/>
          </a:p>
        </p:txBody>
      </p:sp>
    </p:spTree>
    <p:extLst>
      <p:ext uri="{BB962C8B-B14F-4D97-AF65-F5344CB8AC3E}">
        <p14:creationId xmlns:p14="http://schemas.microsoft.com/office/powerpoint/2010/main" val="3135292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577"/>
            <a:ext cx="9144000" cy="1653988"/>
          </a:xfrm>
        </p:spPr>
        <p:txBody>
          <a:bodyPr/>
          <a:lstStyle/>
          <a:p>
            <a:r>
              <a:rPr lang="en-US" dirty="0" smtClean="0"/>
              <a:t>Read out: 4 MPPC for 4 fibers without any fibers bundle.</a:t>
            </a:r>
            <a:endParaRPr lang="en-US" dirty="0"/>
          </a:p>
        </p:txBody>
      </p:sp>
      <p:grpSp>
        <p:nvGrpSpPr>
          <p:cNvPr id="4" name="Group 3"/>
          <p:cNvGrpSpPr/>
          <p:nvPr/>
        </p:nvGrpSpPr>
        <p:grpSpPr>
          <a:xfrm>
            <a:off x="5821114" y="2391289"/>
            <a:ext cx="1371600" cy="1371600"/>
            <a:chOff x="6068070" y="2346274"/>
            <a:chExt cx="1371600" cy="1371600"/>
          </a:xfrm>
        </p:grpSpPr>
        <p:sp>
          <p:nvSpPr>
            <p:cNvPr id="5" name="Rectangle 4"/>
            <p:cNvSpPr/>
            <p:nvPr/>
          </p:nvSpPr>
          <p:spPr>
            <a:xfrm>
              <a:off x="6068070" y="2346274"/>
              <a:ext cx="1371600" cy="1371600"/>
            </a:xfrm>
            <a:prstGeom prst="rect">
              <a:avLst/>
            </a:prstGeom>
            <a:solidFill>
              <a:schemeClr val="accent3">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6382512" y="2633472"/>
              <a:ext cx="91440" cy="9144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6382512" y="3319272"/>
              <a:ext cx="91440" cy="9144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6720840" y="2971800"/>
              <a:ext cx="91440" cy="9144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7068312" y="2633472"/>
              <a:ext cx="91440" cy="9144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7068312" y="3319272"/>
              <a:ext cx="91440" cy="9144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1" name="Cube 10"/>
          <p:cNvSpPr/>
          <p:nvPr/>
        </p:nvSpPr>
        <p:spPr>
          <a:xfrm>
            <a:off x="158758" y="2391289"/>
            <a:ext cx="3598506" cy="1877871"/>
          </a:xfrm>
          <a:prstGeom prst="cub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1"/>
          <p:cNvGrpSpPr/>
          <p:nvPr/>
        </p:nvGrpSpPr>
        <p:grpSpPr>
          <a:xfrm>
            <a:off x="4021860" y="2391289"/>
            <a:ext cx="1371600" cy="1371600"/>
            <a:chOff x="6068070" y="2346274"/>
            <a:chExt cx="1371600" cy="1371600"/>
          </a:xfrm>
        </p:grpSpPr>
        <p:sp>
          <p:nvSpPr>
            <p:cNvPr id="13" name="Rectangle 12"/>
            <p:cNvSpPr/>
            <p:nvPr/>
          </p:nvSpPr>
          <p:spPr>
            <a:xfrm>
              <a:off x="6068070" y="2346274"/>
              <a:ext cx="1371600" cy="1371600"/>
            </a:xfrm>
            <a:prstGeom prst="rect">
              <a:avLst/>
            </a:prstGeom>
            <a:solidFill>
              <a:schemeClr val="accent3">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382512" y="2633472"/>
              <a:ext cx="91440" cy="9144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6382512" y="3319272"/>
              <a:ext cx="91440" cy="9144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6720840" y="2971800"/>
              <a:ext cx="91440" cy="9144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7068312" y="2633472"/>
              <a:ext cx="91440" cy="9144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7068312" y="3319272"/>
              <a:ext cx="91440" cy="9144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9" name="Rectangle 18"/>
          <p:cNvSpPr/>
          <p:nvPr/>
        </p:nvSpPr>
        <p:spPr>
          <a:xfrm>
            <a:off x="5998396" y="2632767"/>
            <a:ext cx="274320" cy="27432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6736399" y="2605688"/>
            <a:ext cx="274320" cy="27432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6047357" y="3282051"/>
            <a:ext cx="274320" cy="27432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6736399" y="3264409"/>
            <a:ext cx="274320" cy="27432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6047357" y="4621983"/>
            <a:ext cx="274320" cy="10972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5821114" y="4516136"/>
            <a:ext cx="1371600" cy="88206"/>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6039441" y="4731711"/>
            <a:ext cx="274320" cy="274320"/>
          </a:xfrm>
          <a:prstGeom prst="rect">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6736399" y="4621983"/>
            <a:ext cx="274320" cy="10972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p:cNvSpPr/>
          <p:nvPr/>
        </p:nvSpPr>
        <p:spPr>
          <a:xfrm>
            <a:off x="6736399" y="4731711"/>
            <a:ext cx="274320" cy="274320"/>
          </a:xfrm>
          <a:prstGeom prst="rect">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p:cNvSpPr txBox="1"/>
          <p:nvPr/>
        </p:nvSpPr>
        <p:spPr>
          <a:xfrm>
            <a:off x="7010719" y="4084494"/>
            <a:ext cx="556563" cy="369332"/>
          </a:xfrm>
          <a:prstGeom prst="rect">
            <a:avLst/>
          </a:prstGeom>
          <a:noFill/>
        </p:spPr>
        <p:txBody>
          <a:bodyPr wrap="none" rtlCol="0">
            <a:spAutoFit/>
          </a:bodyPr>
          <a:lstStyle/>
          <a:p>
            <a:r>
              <a:rPr lang="en-US" dirty="0" smtClean="0"/>
              <a:t>PCB</a:t>
            </a:r>
            <a:endParaRPr lang="en-US" dirty="0"/>
          </a:p>
        </p:txBody>
      </p:sp>
      <p:sp>
        <p:nvSpPr>
          <p:cNvPr id="31" name="TextBox 30"/>
          <p:cNvSpPr txBox="1"/>
          <p:nvPr/>
        </p:nvSpPr>
        <p:spPr>
          <a:xfrm>
            <a:off x="7346438" y="4604342"/>
            <a:ext cx="1797562" cy="369332"/>
          </a:xfrm>
          <a:prstGeom prst="rect">
            <a:avLst/>
          </a:prstGeom>
          <a:noFill/>
        </p:spPr>
        <p:txBody>
          <a:bodyPr wrap="none" rtlCol="0">
            <a:spAutoFit/>
          </a:bodyPr>
          <a:lstStyle/>
          <a:p>
            <a:r>
              <a:rPr lang="en-US" dirty="0" smtClean="0"/>
              <a:t>3x3 </a:t>
            </a:r>
            <a:r>
              <a:rPr lang="en-US" dirty="0" err="1" smtClean="0"/>
              <a:t>SiPM</a:t>
            </a:r>
            <a:r>
              <a:rPr lang="en-US" dirty="0" smtClean="0"/>
              <a:t> (MPPC)</a:t>
            </a:r>
            <a:endParaRPr lang="en-US" dirty="0"/>
          </a:p>
        </p:txBody>
      </p:sp>
      <p:sp>
        <p:nvSpPr>
          <p:cNvPr id="32" name="TextBox 31"/>
          <p:cNvSpPr txBox="1"/>
          <p:nvPr/>
        </p:nvSpPr>
        <p:spPr>
          <a:xfrm>
            <a:off x="7346438" y="5178246"/>
            <a:ext cx="1213155" cy="369332"/>
          </a:xfrm>
          <a:prstGeom prst="rect">
            <a:avLst/>
          </a:prstGeom>
          <a:noFill/>
        </p:spPr>
        <p:txBody>
          <a:bodyPr wrap="none" rtlCol="0">
            <a:spAutoFit/>
          </a:bodyPr>
          <a:lstStyle/>
          <a:p>
            <a:r>
              <a:rPr lang="en-US" dirty="0" smtClean="0"/>
              <a:t>Light guide</a:t>
            </a:r>
            <a:endParaRPr lang="en-US" dirty="0"/>
          </a:p>
        </p:txBody>
      </p:sp>
      <p:cxnSp>
        <p:nvCxnSpPr>
          <p:cNvPr id="34" name="Straight Arrow Connector 33"/>
          <p:cNvCxnSpPr/>
          <p:nvPr/>
        </p:nvCxnSpPr>
        <p:spPr>
          <a:xfrm flipH="1" flipV="1">
            <a:off x="7010719" y="4621983"/>
            <a:ext cx="335719" cy="351691"/>
          </a:xfrm>
          <a:prstGeom prst="straightConnector1">
            <a:avLst/>
          </a:prstGeom>
          <a:ln>
            <a:solidFill>
              <a:schemeClr val="accent2">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flipV="1">
            <a:off x="5587290" y="4891294"/>
            <a:ext cx="251563" cy="573904"/>
          </a:xfrm>
          <a:prstGeom prst="straightConnector1">
            <a:avLst/>
          </a:prstGeom>
          <a:ln>
            <a:solidFill>
              <a:schemeClr val="accent2">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3453607" y="5398194"/>
            <a:ext cx="4070345" cy="369332"/>
          </a:xfrm>
          <a:prstGeom prst="rect">
            <a:avLst/>
          </a:prstGeom>
          <a:noFill/>
        </p:spPr>
        <p:txBody>
          <a:bodyPr wrap="none" rtlCol="0">
            <a:spAutoFit/>
          </a:bodyPr>
          <a:lstStyle/>
          <a:p>
            <a:r>
              <a:rPr lang="en-US" dirty="0" smtClean="0"/>
              <a:t>A neutron fielding could be around MPPC </a:t>
            </a:r>
            <a:endParaRPr lang="en-US" dirty="0"/>
          </a:p>
        </p:txBody>
      </p:sp>
      <p:cxnSp>
        <p:nvCxnSpPr>
          <p:cNvPr id="40" name="Straight Arrow Connector 39"/>
          <p:cNvCxnSpPr/>
          <p:nvPr/>
        </p:nvCxnSpPr>
        <p:spPr>
          <a:xfrm flipH="1" flipV="1">
            <a:off x="7010719" y="5006031"/>
            <a:ext cx="335719" cy="356881"/>
          </a:xfrm>
          <a:prstGeom prst="straightConnector1">
            <a:avLst/>
          </a:prstGeom>
          <a:ln>
            <a:solidFill>
              <a:schemeClr val="accent2">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flipV="1">
            <a:off x="5022102" y="4453826"/>
            <a:ext cx="1204894" cy="909086"/>
          </a:xfrm>
          <a:prstGeom prst="straightConnector1">
            <a:avLst/>
          </a:prstGeom>
          <a:ln>
            <a:solidFill>
              <a:schemeClr val="accent2">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flipV="1">
            <a:off x="6313761" y="4973674"/>
            <a:ext cx="251563" cy="573904"/>
          </a:xfrm>
          <a:prstGeom prst="straightConnector1">
            <a:avLst/>
          </a:prstGeom>
          <a:ln>
            <a:solidFill>
              <a:schemeClr val="accent2">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97932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577"/>
            <a:ext cx="8974667" cy="1268256"/>
          </a:xfrm>
        </p:spPr>
        <p:txBody>
          <a:bodyPr/>
          <a:lstStyle/>
          <a:p>
            <a:r>
              <a:rPr lang="en-US" sz="3200" dirty="0">
                <a:effectLst/>
              </a:rPr>
              <a:t>The schedule of the work </a:t>
            </a:r>
            <a:r>
              <a:rPr lang="en-US" sz="3200" dirty="0" smtClean="0">
                <a:effectLst/>
              </a:rPr>
              <a:t/>
            </a:r>
            <a:br>
              <a:rPr lang="en-US" sz="3200" dirty="0" smtClean="0">
                <a:effectLst/>
              </a:rPr>
            </a:br>
            <a:r>
              <a:rPr lang="en-US" sz="3200" dirty="0" smtClean="0">
                <a:effectLst/>
              </a:rPr>
              <a:t>(</a:t>
            </a:r>
            <a:r>
              <a:rPr lang="en-US" sz="3200" dirty="0">
                <a:effectLst/>
              </a:rPr>
              <a:t>3 </a:t>
            </a:r>
            <a:r>
              <a:rPr lang="en-US" sz="3200" dirty="0" smtClean="0">
                <a:effectLst/>
              </a:rPr>
              <a:t>years, today is Day “0”):</a:t>
            </a:r>
            <a:r>
              <a:rPr lang="en-US" sz="3200" dirty="0">
                <a:effectLst/>
              </a:rPr>
              <a:t/>
            </a:r>
            <a:br>
              <a:rPr lang="en-US" sz="3200" dirty="0">
                <a:effectLst/>
              </a:rPr>
            </a:br>
            <a:endParaRPr lang="en-US" sz="3200" dirty="0"/>
          </a:p>
        </p:txBody>
      </p:sp>
      <p:sp>
        <p:nvSpPr>
          <p:cNvPr id="3" name="Content Placeholder 2"/>
          <p:cNvSpPr>
            <a:spLocks noGrp="1"/>
          </p:cNvSpPr>
          <p:nvPr>
            <p:ph idx="1"/>
          </p:nvPr>
        </p:nvSpPr>
        <p:spPr>
          <a:xfrm>
            <a:off x="84667" y="930088"/>
            <a:ext cx="8890000" cy="5927912"/>
          </a:xfrm>
        </p:spPr>
        <p:txBody>
          <a:bodyPr>
            <a:normAutofit fontScale="77500" lnSpcReduction="20000"/>
          </a:bodyPr>
          <a:lstStyle/>
          <a:p>
            <a:pPr lvl="0"/>
            <a:r>
              <a:rPr lang="en-US" dirty="0">
                <a:effectLst/>
              </a:rPr>
              <a:t>Production of small prototype with spiral holes for fibers July-September 2017</a:t>
            </a:r>
          </a:p>
          <a:p>
            <a:pPr lvl="0"/>
            <a:r>
              <a:rPr lang="en-US" dirty="0">
                <a:effectLst/>
              </a:rPr>
              <a:t>Production of prototype with strait fibers July-December 2017.</a:t>
            </a:r>
          </a:p>
          <a:p>
            <a:pPr lvl="0"/>
            <a:r>
              <a:rPr lang="en-US" dirty="0">
                <a:effectLst/>
              </a:rPr>
              <a:t>Production of </a:t>
            </a:r>
            <a:r>
              <a:rPr lang="en-US" dirty="0" err="1">
                <a:effectLst/>
              </a:rPr>
              <a:t>hodoscopes</a:t>
            </a:r>
            <a:r>
              <a:rPr lang="en-US" dirty="0">
                <a:effectLst/>
              </a:rPr>
              <a:t> July-December 2017.</a:t>
            </a:r>
          </a:p>
          <a:p>
            <a:pPr lvl="0"/>
            <a:r>
              <a:rPr lang="en-US" dirty="0">
                <a:effectLst/>
              </a:rPr>
              <a:t>Production of read out for </a:t>
            </a:r>
            <a:r>
              <a:rPr lang="en-US" dirty="0" err="1">
                <a:effectLst/>
              </a:rPr>
              <a:t>hodoscopes</a:t>
            </a:r>
            <a:r>
              <a:rPr lang="en-US" dirty="0">
                <a:effectLst/>
              </a:rPr>
              <a:t> July-October 2017.</a:t>
            </a:r>
          </a:p>
          <a:p>
            <a:pPr lvl="0"/>
            <a:r>
              <a:rPr lang="en-US" dirty="0">
                <a:effectLst/>
              </a:rPr>
              <a:t>Production read out for calorimeters July-</a:t>
            </a:r>
            <a:r>
              <a:rPr lang="en-US" dirty="0" err="1">
                <a:effectLst/>
              </a:rPr>
              <a:t>Novemebr</a:t>
            </a:r>
            <a:r>
              <a:rPr lang="en-US" dirty="0">
                <a:effectLst/>
              </a:rPr>
              <a:t> 2017.</a:t>
            </a:r>
          </a:p>
          <a:p>
            <a:pPr lvl="0"/>
            <a:r>
              <a:rPr lang="en-US" dirty="0">
                <a:effectLst/>
              </a:rPr>
              <a:t>Production of the large prototype with spiral holes for fibers October 2017-February 2018.</a:t>
            </a:r>
          </a:p>
          <a:p>
            <a:pPr lvl="0"/>
            <a:r>
              <a:rPr lang="en-US" dirty="0">
                <a:effectLst/>
              </a:rPr>
              <a:t>Assembling and test cosmic ray set up, January 2018.</a:t>
            </a:r>
          </a:p>
          <a:p>
            <a:pPr lvl="0"/>
            <a:r>
              <a:rPr lang="en-US" dirty="0">
                <a:effectLst/>
              </a:rPr>
              <a:t>Cosmic ray test of small prototype with spiral holes, January –February 2018</a:t>
            </a:r>
          </a:p>
          <a:p>
            <a:pPr lvl="0"/>
            <a:r>
              <a:rPr lang="en-US" dirty="0">
                <a:effectLst/>
              </a:rPr>
              <a:t>Cosmic ray test of the prototype with strait fibers, March-April 2018.</a:t>
            </a:r>
          </a:p>
          <a:p>
            <a:pPr lvl="0"/>
            <a:r>
              <a:rPr lang="en-US" dirty="0">
                <a:effectLst/>
              </a:rPr>
              <a:t>Cosmic ray test of the large prototype with spiral fibers, May-June 2018.</a:t>
            </a:r>
          </a:p>
          <a:p>
            <a:pPr lvl="0"/>
            <a:r>
              <a:rPr lang="en-US" dirty="0">
                <a:effectLst/>
              </a:rPr>
              <a:t>The transportation of prototypes to BNL,  July-August 2018.</a:t>
            </a:r>
          </a:p>
          <a:p>
            <a:pPr lvl="0"/>
            <a:r>
              <a:rPr lang="en-US" dirty="0">
                <a:effectLst/>
              </a:rPr>
              <a:t>Test beam 2018 and 2019.</a:t>
            </a:r>
          </a:p>
          <a:p>
            <a:endParaRPr lang="en-US" dirty="0"/>
          </a:p>
        </p:txBody>
      </p:sp>
    </p:spTree>
    <p:extLst>
      <p:ext uri="{BB962C8B-B14F-4D97-AF65-F5344CB8AC3E}">
        <p14:creationId xmlns:p14="http://schemas.microsoft.com/office/powerpoint/2010/main" val="8389665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577"/>
            <a:ext cx="9144000" cy="1653988"/>
          </a:xfrm>
        </p:spPr>
        <p:txBody>
          <a:bodyPr/>
          <a:lstStyle/>
          <a:p>
            <a:r>
              <a:rPr lang="en-US" sz="3200" dirty="0" smtClean="0"/>
              <a:t>Preliminary estimation of the budget for BNL&amp;UTFSM collaboration</a:t>
            </a:r>
            <a:r>
              <a:rPr lang="en-US" dirty="0" smtClean="0"/>
              <a:t>. </a:t>
            </a:r>
            <a:endParaRPr lang="en-US" dirty="0"/>
          </a:p>
        </p:txBody>
      </p:sp>
      <p:sp>
        <p:nvSpPr>
          <p:cNvPr id="3" name="Content Placeholder 2"/>
          <p:cNvSpPr>
            <a:spLocks noGrp="1"/>
          </p:cNvSpPr>
          <p:nvPr>
            <p:ph idx="1"/>
          </p:nvPr>
        </p:nvSpPr>
        <p:spPr>
          <a:xfrm>
            <a:off x="0" y="1882588"/>
            <a:ext cx="9144000" cy="4975412"/>
          </a:xfrm>
        </p:spPr>
        <p:txBody>
          <a:bodyPr>
            <a:normAutofit lnSpcReduction="10000"/>
          </a:bodyPr>
          <a:lstStyle/>
          <a:p>
            <a:r>
              <a:rPr lang="en-US" dirty="0" smtClean="0">
                <a:effectLst/>
              </a:rPr>
              <a:t>Year 1: </a:t>
            </a:r>
            <a:r>
              <a:rPr lang="en-US" dirty="0" smtClean="0">
                <a:effectLst/>
              </a:rPr>
              <a:t>  BNL  - 95,000.00 </a:t>
            </a:r>
            <a:r>
              <a:rPr lang="en-US" dirty="0">
                <a:effectLst/>
              </a:rPr>
              <a:t>USD + 1 month </a:t>
            </a:r>
            <a:r>
              <a:rPr lang="en-US" dirty="0" smtClean="0">
                <a:effectLst/>
              </a:rPr>
              <a:t>support</a:t>
            </a:r>
            <a:r>
              <a:rPr lang="en-US" dirty="0" smtClean="0">
                <a:effectLst/>
              </a:rPr>
              <a:t> </a:t>
            </a:r>
            <a:r>
              <a:rPr lang="en-US" dirty="0">
                <a:effectLst/>
              </a:rPr>
              <a:t>of a student      </a:t>
            </a:r>
            <a:r>
              <a:rPr lang="en-US" dirty="0" smtClean="0">
                <a:effectLst/>
              </a:rPr>
              <a:t>       UTFSM - 26,600.00 USD</a:t>
            </a:r>
            <a:endParaRPr lang="en-US" dirty="0">
              <a:effectLst/>
            </a:endParaRPr>
          </a:p>
          <a:p>
            <a:r>
              <a:rPr lang="en-US" dirty="0" smtClean="0">
                <a:effectLst/>
              </a:rPr>
              <a:t>Year 2:</a:t>
            </a:r>
            <a:r>
              <a:rPr lang="en-US" dirty="0" smtClean="0">
                <a:effectLst/>
              </a:rPr>
              <a:t>   BNL - 110,000.00 </a:t>
            </a:r>
            <a:r>
              <a:rPr lang="en-US" dirty="0">
                <a:effectLst/>
              </a:rPr>
              <a:t>USD + 3 months </a:t>
            </a:r>
            <a:r>
              <a:rPr lang="en-US" dirty="0" smtClean="0">
                <a:effectLst/>
              </a:rPr>
              <a:t>support</a:t>
            </a:r>
            <a:r>
              <a:rPr lang="en-US" dirty="0" smtClean="0">
                <a:effectLst/>
              </a:rPr>
              <a:t> of an engineer</a:t>
            </a:r>
            <a:endParaRPr lang="en-US" dirty="0">
              <a:effectLst/>
            </a:endParaRPr>
          </a:p>
          <a:p>
            <a:r>
              <a:rPr lang="en-US" dirty="0" smtClean="0">
                <a:effectLst/>
              </a:rPr>
              <a:t>Year 3: </a:t>
            </a:r>
            <a:r>
              <a:rPr lang="en-US" dirty="0" smtClean="0">
                <a:effectLst/>
              </a:rPr>
              <a:t>  BNL  -  50,000.00 USD + 3 </a:t>
            </a:r>
            <a:r>
              <a:rPr lang="en-US" dirty="0">
                <a:effectLst/>
              </a:rPr>
              <a:t>months </a:t>
            </a:r>
            <a:r>
              <a:rPr lang="en-US" dirty="0" smtClean="0">
                <a:effectLst/>
              </a:rPr>
              <a:t>support of an engineer</a:t>
            </a:r>
            <a:endParaRPr lang="en-US" dirty="0">
              <a:effectLst/>
            </a:endParaRPr>
          </a:p>
          <a:p>
            <a:r>
              <a:rPr lang="en-US" dirty="0" smtClean="0">
                <a:effectLst/>
              </a:rPr>
              <a:t>UTFSM (Chile) </a:t>
            </a:r>
            <a:r>
              <a:rPr lang="en-US" dirty="0">
                <a:effectLst/>
              </a:rPr>
              <a:t>will pay for visits of </a:t>
            </a:r>
            <a:r>
              <a:rPr lang="en-US" dirty="0" smtClean="0">
                <a:effectLst/>
              </a:rPr>
              <a:t>Chilean</a:t>
            </a:r>
            <a:r>
              <a:rPr lang="en-US" dirty="0" smtClean="0">
                <a:effectLst/>
              </a:rPr>
              <a:t>’s </a:t>
            </a:r>
            <a:r>
              <a:rPr lang="en-US" dirty="0">
                <a:effectLst/>
              </a:rPr>
              <a:t>researchers to BNL. The salary of researchers is not taken into account. </a:t>
            </a:r>
            <a:r>
              <a:rPr lang="en-US" dirty="0" smtClean="0">
                <a:effectLst/>
              </a:rPr>
              <a:t>Chile</a:t>
            </a:r>
            <a:r>
              <a:rPr lang="en-US" dirty="0" smtClean="0">
                <a:effectLst/>
              </a:rPr>
              <a:t> </a:t>
            </a:r>
            <a:r>
              <a:rPr lang="en-US" dirty="0">
                <a:effectLst/>
              </a:rPr>
              <a:t>will pay salary of </a:t>
            </a:r>
            <a:r>
              <a:rPr lang="en-US" dirty="0" smtClean="0">
                <a:effectLst/>
              </a:rPr>
              <a:t>Chilean</a:t>
            </a:r>
            <a:r>
              <a:rPr lang="en-US" dirty="0" smtClean="0">
                <a:effectLst/>
              </a:rPr>
              <a:t>’s </a:t>
            </a:r>
            <a:r>
              <a:rPr lang="en-US" dirty="0" smtClean="0">
                <a:effectLst/>
              </a:rPr>
              <a:t>researchers.</a:t>
            </a:r>
            <a:endParaRPr lang="en-US" dirty="0">
              <a:effectLst/>
            </a:endParaRPr>
          </a:p>
          <a:p>
            <a:r>
              <a:rPr lang="en-US" dirty="0">
                <a:effectLst/>
              </a:rPr>
              <a:t>Total: </a:t>
            </a:r>
            <a:r>
              <a:rPr lang="en-US" dirty="0" smtClean="0">
                <a:effectLst/>
              </a:rPr>
              <a:t>255</a:t>
            </a:r>
            <a:r>
              <a:rPr lang="en-US" dirty="0" smtClean="0">
                <a:effectLst/>
              </a:rPr>
              <a:t>.00 </a:t>
            </a:r>
            <a:r>
              <a:rPr lang="en-US" dirty="0">
                <a:effectLst/>
              </a:rPr>
              <a:t>USD  </a:t>
            </a:r>
            <a:r>
              <a:rPr lang="en-US" dirty="0" smtClean="0">
                <a:effectLst/>
              </a:rPr>
              <a:t>of Project funds plus substantial institutional funding</a:t>
            </a:r>
            <a:endParaRPr lang="en-US" dirty="0" smtClean="0">
              <a:effectLst/>
            </a:endParaRPr>
          </a:p>
          <a:p>
            <a:r>
              <a:rPr lang="en-US" dirty="0" smtClean="0">
                <a:effectLst/>
              </a:rPr>
              <a:t>New institutions are welcome!  </a:t>
            </a:r>
            <a:endParaRPr lang="en-US" dirty="0"/>
          </a:p>
        </p:txBody>
      </p:sp>
    </p:spTree>
    <p:extLst>
      <p:ext uri="{BB962C8B-B14F-4D97-AF65-F5344CB8AC3E}">
        <p14:creationId xmlns:p14="http://schemas.microsoft.com/office/powerpoint/2010/main" val="253061142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bit">
  <a:themeElements>
    <a:clrScheme name="Orbit">
      <a:dk1>
        <a:srgbClr val="000000"/>
      </a:dk1>
      <a:lt1>
        <a:srgbClr val="FFFFFF"/>
      </a:lt1>
      <a:dk2>
        <a:srgbClr val="7C9BA5"/>
      </a:dk2>
      <a:lt2>
        <a:srgbClr val="C1D0CA"/>
      </a:lt2>
      <a:accent1>
        <a:srgbClr val="F2D908"/>
      </a:accent1>
      <a:accent2>
        <a:srgbClr val="9DE61E"/>
      </a:accent2>
      <a:accent3>
        <a:srgbClr val="0D8BE6"/>
      </a:accent3>
      <a:accent4>
        <a:srgbClr val="C61B1B"/>
      </a:accent4>
      <a:accent5>
        <a:srgbClr val="E26F08"/>
      </a:accent5>
      <a:accent6>
        <a:srgbClr val="8D35D1"/>
      </a:accent6>
      <a:hlink>
        <a:srgbClr val="ECBF0B"/>
      </a:hlink>
      <a:folHlink>
        <a:srgbClr val="F4E5A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bit">
      <a:fillStyleLst>
        <a:solidFill>
          <a:schemeClr val="phClr"/>
        </a:solidFill>
        <a:solidFill>
          <a:schemeClr val="phClr">
            <a:shade val="80000"/>
          </a:schemeClr>
        </a:solidFill>
        <a:gradFill rotWithShape="1">
          <a:gsLst>
            <a:gs pos="0">
              <a:schemeClr val="phClr">
                <a:shade val="30000"/>
                <a:satMod val="100000"/>
              </a:schemeClr>
            </a:gs>
            <a:gs pos="80000">
              <a:schemeClr val="phClr">
                <a:shade val="90000"/>
                <a:satMod val="100000"/>
              </a:schemeClr>
            </a:gs>
            <a:gs pos="100000">
              <a:schemeClr val="phClr">
                <a:tint val="90000"/>
                <a:shade val="100000"/>
                <a:satMod val="150000"/>
              </a:schemeClr>
            </a:gs>
          </a:gsLst>
          <a:lin ang="16200000" scaled="0"/>
        </a:grad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76200" cap="flat" cmpd="sng" algn="ctr">
          <a:solidFill>
            <a:schemeClr val="phClr"/>
          </a:solidFill>
          <a:prstDash val="solid"/>
        </a:ln>
      </a:lnStyleLst>
      <a:effectStyleLst>
        <a:effectStyle>
          <a:effectLst/>
        </a:effectStyle>
        <a:effectStyle>
          <a:effectLst>
            <a:outerShdw blurRad="228600" dist="38100" dir="5400000" sx="104000" sy="104000" algn="ctr" rotWithShape="0">
              <a:srgbClr val="000000">
                <a:alpha val="80000"/>
              </a:srgbClr>
            </a:outerShdw>
          </a:effectLst>
        </a:effectStyle>
        <a:effectStyle>
          <a:effectLst>
            <a:outerShdw blurRad="317500" dist="381000" dir="5400000" sx="90000" sy="20000" rotWithShape="0">
              <a:srgbClr val="000000">
                <a:alpha val="40000"/>
              </a:srgbClr>
            </a:outerShdw>
          </a:effectLst>
          <a:scene3d>
            <a:camera prst="orthographicFront">
              <a:rot lat="0" lon="0" rev="0"/>
            </a:camera>
            <a:lightRig rig="balanced" dir="t"/>
          </a:scene3d>
          <a:sp3d prstMaterial="metal">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lin ang="5400000" scaled="0"/>
        </a:gradFill>
        <a:blipFill rotWithShape="1">
          <a:blip xmlns:r="http://schemas.openxmlformats.org/officeDocument/2006/relationships" r:embed="rId1">
            <a:duotone>
              <a:schemeClr val="phClr">
                <a:shade val="1000"/>
                <a:lumMod val="80000"/>
              </a:schemeClr>
              <a:schemeClr val="phClr">
                <a:satMod val="360000"/>
                <a:lumMod val="14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Orbit.thmx</Template>
  <TotalTime>9161</TotalTime>
  <Words>1068</Words>
  <Application>Microsoft Macintosh PowerPoint</Application>
  <PresentationFormat>On-screen Show (4:3)</PresentationFormat>
  <Paragraphs>63</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Calibri</vt:lpstr>
      <vt:lpstr>Mangal</vt:lpstr>
      <vt:lpstr>Arial</vt:lpstr>
      <vt:lpstr>Orbit</vt:lpstr>
      <vt:lpstr>PowerPoint Presentation</vt:lpstr>
      <vt:lpstr>“Shashlyk” electromagnetic calorimeter with  improved energy, position and timing resolution for eIC</vt:lpstr>
      <vt:lpstr>The proposal goals:</vt:lpstr>
      <vt:lpstr>Prototypes </vt:lpstr>
      <vt:lpstr>The research program (test beam in BNL or/and NA64 CERN, cosmic ray test in Chile): </vt:lpstr>
      <vt:lpstr>“Sashlik” calorimeter tower </vt:lpstr>
      <vt:lpstr>Read out: 4 MPPC for 4 fibers without any fibers bundle.</vt:lpstr>
      <vt:lpstr>The schedule of the work  (3 years, today is Day “0”): </vt:lpstr>
      <vt:lpstr>Preliminary estimation of the budget for BNL&amp;UTFSM collaboration. </vt:lpstr>
      <vt:lpstr>The End</vt:lpstr>
      <vt:lpstr>Reasons for this R&amp;D:  </vt:lpstr>
    </vt:vector>
  </TitlesOfParts>
  <Company>UTFSM</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Sergey Kuleshov</dc:creator>
  <cp:lastModifiedBy>Brookhaven National Laboratory</cp:lastModifiedBy>
  <cp:revision>40</cp:revision>
  <cp:lastPrinted>2017-05-18T14:06:27Z</cp:lastPrinted>
  <dcterms:created xsi:type="dcterms:W3CDTF">2017-03-24T19:57:53Z</dcterms:created>
  <dcterms:modified xsi:type="dcterms:W3CDTF">2017-05-18T15:28:02Z</dcterms:modified>
</cp:coreProperties>
</file>